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66"/>
  </p:notesMasterIdLst>
  <p:handoutMasterIdLst>
    <p:handoutMasterId r:id="rId67"/>
  </p:handoutMasterIdLst>
  <p:sldIdLst>
    <p:sldId id="265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258" r:id="rId18"/>
    <p:sldId id="277" r:id="rId19"/>
    <p:sldId id="278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290" r:id="rId32"/>
    <p:sldId id="291" r:id="rId33"/>
    <p:sldId id="292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04" r:id="rId46"/>
    <p:sldId id="305" r:id="rId47"/>
    <p:sldId id="306" r:id="rId48"/>
    <p:sldId id="398" r:id="rId49"/>
    <p:sldId id="399" r:id="rId50"/>
    <p:sldId id="400" r:id="rId51"/>
    <p:sldId id="401" r:id="rId52"/>
    <p:sldId id="402" r:id="rId53"/>
    <p:sldId id="403" r:id="rId54"/>
    <p:sldId id="404" r:id="rId55"/>
    <p:sldId id="405" r:id="rId56"/>
    <p:sldId id="406" r:id="rId57"/>
    <p:sldId id="407" r:id="rId58"/>
    <p:sldId id="408" r:id="rId59"/>
    <p:sldId id="316" r:id="rId60"/>
    <p:sldId id="317" r:id="rId61"/>
    <p:sldId id="318" r:id="rId62"/>
    <p:sldId id="319" r:id="rId63"/>
    <p:sldId id="320" r:id="rId64"/>
    <p:sldId id="321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6/14/2020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6/14/2020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6/14/2020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6/14/2020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6/14/2020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6/14/2020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6/14/2020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6/14/2020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6/14/2020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6/14/2020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6/14/2020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6/14/2020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6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246" y="981481"/>
            <a:ext cx="8637073" cy="2541431"/>
          </a:xfrm>
        </p:spPr>
        <p:txBody>
          <a:bodyPr/>
          <a:lstStyle/>
          <a:p>
            <a:r>
              <a:rPr lang="en-US" dirty="0" err="1" smtClean="0"/>
              <a:t>Coundon</a:t>
            </a:r>
            <a:r>
              <a:rPr lang="en-US" dirty="0"/>
              <a:t> </a:t>
            </a:r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4665" y="3522912"/>
            <a:ext cx="8637072" cy="977621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rgbClr val="000000"/>
                </a:solidFill>
                <a:latin typeface="Lucida Handwriting" panose="030101010101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YEAR 4 MATHS- HOME LEARNING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6811" y="144947"/>
            <a:ext cx="3025313" cy="320327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214846" y="5329646"/>
            <a:ext cx="276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Week beginning </a:t>
            </a:r>
            <a:r>
              <a:rPr lang="en-GB" dirty="0" smtClean="0"/>
              <a:t>15</a:t>
            </a:r>
            <a:r>
              <a:rPr lang="en-GB" dirty="0" smtClean="0"/>
              <a:t>.06.2020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James wants to buy a pair of shorts for £4.54 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a t-shirt for £5.28. 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does each amount round to?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£12.00.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change will he receive approximately?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0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James wants to buy a pair of shorts for £4.54 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a t-shirt for £5.28. 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does each amount round to?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£5.00 and £5.00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£12.00.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change will he receive approximately?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£12 – £10 = £2.00</a:t>
            </a:r>
            <a:endParaRPr lang="en-GB" sz="2000" b="1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3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amount could the arrow be pointing to?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14D977-F8FA-4B77-8486-45CEE977A899}"/>
              </a:ext>
            </a:extLst>
          </p:cNvPr>
          <p:cNvCxnSpPr>
            <a:cxnSpLocks/>
          </p:cNvCxnSpPr>
          <p:nvPr/>
        </p:nvCxnSpPr>
        <p:spPr>
          <a:xfrm>
            <a:off x="4078040" y="1552859"/>
            <a:ext cx="0" cy="9096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BADF68F-8DBD-47DF-BCDC-9FAC041B5832}"/>
              </a:ext>
            </a:extLst>
          </p:cNvPr>
          <p:cNvSpPr txBox="1"/>
          <p:nvPr/>
        </p:nvSpPr>
        <p:spPr>
          <a:xfrm>
            <a:off x="2558269" y="2897814"/>
            <a:ext cx="12793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500p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E9BF72-3486-43BD-B98C-3289ED4E8AC1}"/>
              </a:ext>
            </a:extLst>
          </p:cNvPr>
          <p:cNvSpPr txBox="1"/>
          <p:nvPr/>
        </p:nvSpPr>
        <p:spPr>
          <a:xfrm>
            <a:off x="8361067" y="2897814"/>
            <a:ext cx="12793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600p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253AC2-A378-47B4-B549-60E5BD176F22}"/>
              </a:ext>
            </a:extLst>
          </p:cNvPr>
          <p:cNvGrpSpPr/>
          <p:nvPr/>
        </p:nvGrpSpPr>
        <p:grpSpPr>
          <a:xfrm>
            <a:off x="3199219" y="2184270"/>
            <a:ext cx="5793565" cy="607470"/>
            <a:chOff x="506672" y="1360789"/>
            <a:chExt cx="2599200" cy="3429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F8645EE-EBB7-4C60-A73D-848AF07FC076}"/>
                </a:ext>
              </a:extLst>
            </p:cNvPr>
            <p:cNvCxnSpPr>
              <a:cxnSpLocks/>
            </p:cNvCxnSpPr>
            <p:nvPr/>
          </p:nvCxnSpPr>
          <p:spPr>
            <a:xfrm>
              <a:off x="506672" y="1360789"/>
              <a:ext cx="0" cy="342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EC39DC7-3737-49AB-9AD8-91D2CA15C608}"/>
                </a:ext>
              </a:extLst>
            </p:cNvPr>
            <p:cNvCxnSpPr>
              <a:cxnSpLocks/>
            </p:cNvCxnSpPr>
            <p:nvPr/>
          </p:nvCxnSpPr>
          <p:spPr>
            <a:xfrm>
              <a:off x="3105872" y="1360789"/>
              <a:ext cx="0" cy="342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CCB4B4-36CF-4C8F-8018-15C02424C569}"/>
                </a:ext>
              </a:extLst>
            </p:cNvPr>
            <p:cNvCxnSpPr/>
            <p:nvPr/>
          </p:nvCxnSpPr>
          <p:spPr>
            <a:xfrm>
              <a:off x="506672" y="1532239"/>
              <a:ext cx="2599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869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amount could the arrow be pointing to?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arrow is pointing to less than a quarter of the way along the number line, so the amount must be less than…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426E1-14D5-430A-B396-B271D67B4DBC}"/>
              </a:ext>
            </a:extLst>
          </p:cNvPr>
          <p:cNvCxnSpPr>
            <a:cxnSpLocks/>
          </p:cNvCxnSpPr>
          <p:nvPr/>
        </p:nvCxnSpPr>
        <p:spPr>
          <a:xfrm>
            <a:off x="4078040" y="1552859"/>
            <a:ext cx="0" cy="9096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F38CD8-1A45-4C65-A812-9EF8A5EB5160}"/>
              </a:ext>
            </a:extLst>
          </p:cNvPr>
          <p:cNvSpPr txBox="1"/>
          <p:nvPr/>
        </p:nvSpPr>
        <p:spPr>
          <a:xfrm>
            <a:off x="2558269" y="2897814"/>
            <a:ext cx="12793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500p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B5D1D4-74F6-4E08-BB9F-BB970DA57A0A}"/>
              </a:ext>
            </a:extLst>
          </p:cNvPr>
          <p:cNvSpPr txBox="1"/>
          <p:nvPr/>
        </p:nvSpPr>
        <p:spPr>
          <a:xfrm>
            <a:off x="8361067" y="2897814"/>
            <a:ext cx="12793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600p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DE0F68-F3AC-4D58-83C3-7138209A850C}"/>
              </a:ext>
            </a:extLst>
          </p:cNvPr>
          <p:cNvGrpSpPr/>
          <p:nvPr/>
        </p:nvGrpSpPr>
        <p:grpSpPr>
          <a:xfrm>
            <a:off x="3199219" y="2184270"/>
            <a:ext cx="5793565" cy="607470"/>
            <a:chOff x="506672" y="1360789"/>
            <a:chExt cx="2599200" cy="3429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251AD39-070C-4A19-9E73-CD055FBEDB3A}"/>
                </a:ext>
              </a:extLst>
            </p:cNvPr>
            <p:cNvCxnSpPr>
              <a:cxnSpLocks/>
            </p:cNvCxnSpPr>
            <p:nvPr/>
          </p:nvCxnSpPr>
          <p:spPr>
            <a:xfrm>
              <a:off x="506672" y="1360789"/>
              <a:ext cx="0" cy="342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E1289F-CED1-4524-9507-FD7749AB527F}"/>
                </a:ext>
              </a:extLst>
            </p:cNvPr>
            <p:cNvCxnSpPr>
              <a:cxnSpLocks/>
            </p:cNvCxnSpPr>
            <p:nvPr/>
          </p:nvCxnSpPr>
          <p:spPr>
            <a:xfrm>
              <a:off x="3105872" y="1360789"/>
              <a:ext cx="0" cy="342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B4ECC9F-7C65-4A63-9072-87682D0EECDF}"/>
                </a:ext>
              </a:extLst>
            </p:cNvPr>
            <p:cNvCxnSpPr/>
            <p:nvPr/>
          </p:nvCxnSpPr>
          <p:spPr>
            <a:xfrm>
              <a:off x="506672" y="1532239"/>
              <a:ext cx="2599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132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3" y="0"/>
            <a:ext cx="9603275" cy="1049235"/>
          </a:xfrm>
        </p:spPr>
        <p:txBody>
          <a:bodyPr/>
          <a:lstStyle/>
          <a:p>
            <a:r>
              <a:rPr lang="en-US" dirty="0" smtClean="0"/>
              <a:t>Task - clouds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45" y="0"/>
            <a:ext cx="6436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3" y="0"/>
            <a:ext cx="9603275" cy="1049235"/>
          </a:xfrm>
        </p:spPr>
        <p:txBody>
          <a:bodyPr/>
          <a:lstStyle/>
          <a:p>
            <a:r>
              <a:rPr lang="en-US" dirty="0" smtClean="0"/>
              <a:t>Task - Moons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68" y="0"/>
            <a:ext cx="6674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3" y="0"/>
            <a:ext cx="9603275" cy="1049235"/>
          </a:xfrm>
        </p:spPr>
        <p:txBody>
          <a:bodyPr/>
          <a:lstStyle/>
          <a:p>
            <a:r>
              <a:rPr lang="en-US" dirty="0" smtClean="0"/>
              <a:t>Task - Stars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28" y="0"/>
            <a:ext cx="7431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7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Summer Block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– Money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Lesson 2: </a:t>
            </a:r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Four </a:t>
            </a:r>
            <a:r>
              <a:rPr lang="en-GB" sz="5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Operations with money.</a:t>
            </a:r>
            <a:endParaRPr lang="en-GB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3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497425C-DF7B-4B91-9ED1-8E474EAFB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29" name="Plaque 28">
            <a:extLst>
              <a:ext uri="{FF2B5EF4-FFF2-40B4-BE49-F238E27FC236}">
                <a16:creationId xmlns:a16="http://schemas.microsoft.com/office/drawing/2014/main" id="{DEC1475B-F22F-43FC-A83A-1CCFB15BEFD4}"/>
              </a:ext>
            </a:extLst>
          </p:cNvPr>
          <p:cNvSpPr/>
          <p:nvPr/>
        </p:nvSpPr>
        <p:spPr>
          <a:xfrm>
            <a:off x="2048529" y="3677411"/>
            <a:ext cx="1039652" cy="614313"/>
          </a:xfrm>
          <a:prstGeom prst="plaqu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Dress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£11.45</a:t>
            </a:r>
          </a:p>
        </p:txBody>
      </p:sp>
      <p:sp>
        <p:nvSpPr>
          <p:cNvPr id="30" name="Plaque 29">
            <a:extLst>
              <a:ext uri="{FF2B5EF4-FFF2-40B4-BE49-F238E27FC236}">
                <a16:creationId xmlns:a16="http://schemas.microsoft.com/office/drawing/2014/main" id="{C18C0859-26B8-4E66-948A-3609B3C90640}"/>
              </a:ext>
            </a:extLst>
          </p:cNvPr>
          <p:cNvSpPr/>
          <p:nvPr/>
        </p:nvSpPr>
        <p:spPr>
          <a:xfrm>
            <a:off x="3449412" y="3677411"/>
            <a:ext cx="1039652" cy="614313"/>
          </a:xfrm>
          <a:prstGeom prst="plaqu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Jacket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£5.75</a:t>
            </a:r>
          </a:p>
        </p:txBody>
      </p:sp>
      <p:sp>
        <p:nvSpPr>
          <p:cNvPr id="31" name="Plaque 30">
            <a:extLst>
              <a:ext uri="{FF2B5EF4-FFF2-40B4-BE49-F238E27FC236}">
                <a16:creationId xmlns:a16="http://schemas.microsoft.com/office/drawing/2014/main" id="{E4ABF802-C7D2-4673-A581-09480B05E346}"/>
              </a:ext>
            </a:extLst>
          </p:cNvPr>
          <p:cNvSpPr/>
          <p:nvPr/>
        </p:nvSpPr>
        <p:spPr>
          <a:xfrm>
            <a:off x="7652061" y="3677411"/>
            <a:ext cx="1039652" cy="614313"/>
          </a:xfrm>
          <a:prstGeom prst="plaqu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Hat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£4.95</a:t>
            </a:r>
          </a:p>
        </p:txBody>
      </p:sp>
      <p:sp>
        <p:nvSpPr>
          <p:cNvPr id="32" name="Plaque 31">
            <a:extLst>
              <a:ext uri="{FF2B5EF4-FFF2-40B4-BE49-F238E27FC236}">
                <a16:creationId xmlns:a16="http://schemas.microsoft.com/office/drawing/2014/main" id="{316C2577-5B6B-49FF-8604-F09B847A94F6}"/>
              </a:ext>
            </a:extLst>
          </p:cNvPr>
          <p:cNvSpPr/>
          <p:nvPr/>
        </p:nvSpPr>
        <p:spPr>
          <a:xfrm>
            <a:off x="6251178" y="3677411"/>
            <a:ext cx="1039652" cy="614313"/>
          </a:xfrm>
          <a:prstGeom prst="plaqu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Scarf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£8.55</a:t>
            </a:r>
          </a:p>
        </p:txBody>
      </p:sp>
      <p:sp>
        <p:nvSpPr>
          <p:cNvPr id="33" name="Plaque 32">
            <a:extLst>
              <a:ext uri="{FF2B5EF4-FFF2-40B4-BE49-F238E27FC236}">
                <a16:creationId xmlns:a16="http://schemas.microsoft.com/office/drawing/2014/main" id="{811D7A6F-9DE3-4225-9283-2A8079D815F0}"/>
              </a:ext>
            </a:extLst>
          </p:cNvPr>
          <p:cNvSpPr/>
          <p:nvPr/>
        </p:nvSpPr>
        <p:spPr>
          <a:xfrm>
            <a:off x="9052945" y="3677411"/>
            <a:ext cx="1039652" cy="614313"/>
          </a:xfrm>
          <a:prstGeom prst="plaqu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Shoes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£6.80</a:t>
            </a:r>
          </a:p>
        </p:txBody>
      </p:sp>
      <p:sp>
        <p:nvSpPr>
          <p:cNvPr id="34" name="Plaque 33">
            <a:extLst>
              <a:ext uri="{FF2B5EF4-FFF2-40B4-BE49-F238E27FC236}">
                <a16:creationId xmlns:a16="http://schemas.microsoft.com/office/drawing/2014/main" id="{A7677B1C-001F-448C-91D9-32584C810D58}"/>
              </a:ext>
            </a:extLst>
          </p:cNvPr>
          <p:cNvSpPr/>
          <p:nvPr/>
        </p:nvSpPr>
        <p:spPr>
          <a:xfrm>
            <a:off x="4850295" y="3677411"/>
            <a:ext cx="1039652" cy="614313"/>
          </a:xfrm>
          <a:prstGeom prst="plaqu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Shirt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£7.30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DBC1E4-E0F5-4AA7-9F86-A07C87E68D6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Lana is shopping. </a:t>
            </a: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has about £20 to spend. </a:t>
            </a:r>
            <a:endParaRPr lang="en-GB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Estimate what she could purchase.</a:t>
            </a: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8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497425C-DF7B-4B91-9ED1-8E474EAFB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29" name="Plaque 28">
            <a:extLst>
              <a:ext uri="{FF2B5EF4-FFF2-40B4-BE49-F238E27FC236}">
                <a16:creationId xmlns:a16="http://schemas.microsoft.com/office/drawing/2014/main" id="{DEC1475B-F22F-43FC-A83A-1CCFB15BEFD4}"/>
              </a:ext>
            </a:extLst>
          </p:cNvPr>
          <p:cNvSpPr/>
          <p:nvPr/>
        </p:nvSpPr>
        <p:spPr>
          <a:xfrm>
            <a:off x="2048529" y="3677411"/>
            <a:ext cx="1039652" cy="614313"/>
          </a:xfrm>
          <a:prstGeom prst="plaqu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Dress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£11.45</a:t>
            </a:r>
          </a:p>
        </p:txBody>
      </p:sp>
      <p:sp>
        <p:nvSpPr>
          <p:cNvPr id="30" name="Plaque 29">
            <a:extLst>
              <a:ext uri="{FF2B5EF4-FFF2-40B4-BE49-F238E27FC236}">
                <a16:creationId xmlns:a16="http://schemas.microsoft.com/office/drawing/2014/main" id="{C18C0859-26B8-4E66-948A-3609B3C90640}"/>
              </a:ext>
            </a:extLst>
          </p:cNvPr>
          <p:cNvSpPr/>
          <p:nvPr/>
        </p:nvSpPr>
        <p:spPr>
          <a:xfrm>
            <a:off x="3449412" y="3677411"/>
            <a:ext cx="1039652" cy="614313"/>
          </a:xfrm>
          <a:prstGeom prst="plaqu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Jacket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£5.75</a:t>
            </a:r>
          </a:p>
        </p:txBody>
      </p:sp>
      <p:sp>
        <p:nvSpPr>
          <p:cNvPr id="31" name="Plaque 30">
            <a:extLst>
              <a:ext uri="{FF2B5EF4-FFF2-40B4-BE49-F238E27FC236}">
                <a16:creationId xmlns:a16="http://schemas.microsoft.com/office/drawing/2014/main" id="{E4ABF802-C7D2-4673-A581-09480B05E346}"/>
              </a:ext>
            </a:extLst>
          </p:cNvPr>
          <p:cNvSpPr/>
          <p:nvPr/>
        </p:nvSpPr>
        <p:spPr>
          <a:xfrm>
            <a:off x="7652061" y="3677411"/>
            <a:ext cx="1039652" cy="614313"/>
          </a:xfrm>
          <a:prstGeom prst="plaqu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Hat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£4.95</a:t>
            </a:r>
          </a:p>
        </p:txBody>
      </p:sp>
      <p:sp>
        <p:nvSpPr>
          <p:cNvPr id="32" name="Plaque 31">
            <a:extLst>
              <a:ext uri="{FF2B5EF4-FFF2-40B4-BE49-F238E27FC236}">
                <a16:creationId xmlns:a16="http://schemas.microsoft.com/office/drawing/2014/main" id="{316C2577-5B6B-49FF-8604-F09B847A94F6}"/>
              </a:ext>
            </a:extLst>
          </p:cNvPr>
          <p:cNvSpPr/>
          <p:nvPr/>
        </p:nvSpPr>
        <p:spPr>
          <a:xfrm>
            <a:off x="6251178" y="3677411"/>
            <a:ext cx="1039652" cy="614313"/>
          </a:xfrm>
          <a:prstGeom prst="plaqu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Scarf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£8.55</a:t>
            </a:r>
          </a:p>
        </p:txBody>
      </p:sp>
      <p:sp>
        <p:nvSpPr>
          <p:cNvPr id="33" name="Plaque 32">
            <a:extLst>
              <a:ext uri="{FF2B5EF4-FFF2-40B4-BE49-F238E27FC236}">
                <a16:creationId xmlns:a16="http://schemas.microsoft.com/office/drawing/2014/main" id="{811D7A6F-9DE3-4225-9283-2A8079D815F0}"/>
              </a:ext>
            </a:extLst>
          </p:cNvPr>
          <p:cNvSpPr/>
          <p:nvPr/>
        </p:nvSpPr>
        <p:spPr>
          <a:xfrm>
            <a:off x="9052945" y="3677411"/>
            <a:ext cx="1039652" cy="614313"/>
          </a:xfrm>
          <a:prstGeom prst="plaqu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Shoes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£6.80</a:t>
            </a:r>
          </a:p>
        </p:txBody>
      </p:sp>
      <p:sp>
        <p:nvSpPr>
          <p:cNvPr id="34" name="Plaque 33">
            <a:extLst>
              <a:ext uri="{FF2B5EF4-FFF2-40B4-BE49-F238E27FC236}">
                <a16:creationId xmlns:a16="http://schemas.microsoft.com/office/drawing/2014/main" id="{A7677B1C-001F-448C-91D9-32584C810D58}"/>
              </a:ext>
            </a:extLst>
          </p:cNvPr>
          <p:cNvSpPr/>
          <p:nvPr/>
        </p:nvSpPr>
        <p:spPr>
          <a:xfrm>
            <a:off x="4850295" y="3677411"/>
            <a:ext cx="1039652" cy="614313"/>
          </a:xfrm>
          <a:prstGeom prst="plaqu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Shirt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£7.30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DBC1E4-E0F5-4AA7-9F86-A07C87E68D6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Lana is shopping. </a:t>
            </a: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has about £20 to spend. </a:t>
            </a:r>
            <a:endParaRPr lang="en-GB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Estimate what she could purchase.</a:t>
            </a: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A53442-94BA-4F29-A759-5C16EF6E8DE5}"/>
              </a:ext>
            </a:extLst>
          </p:cNvPr>
          <p:cNvSpPr/>
          <p:nvPr/>
        </p:nvSpPr>
        <p:spPr>
          <a:xfrm>
            <a:off x="2394049" y="4640819"/>
            <a:ext cx="7178723" cy="1519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are several possible combinations that, when estimated, will cost £20. For example, she could purchase:</a:t>
            </a:r>
          </a:p>
          <a:p>
            <a:pPr marL="88900"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dress and the scarf (£11 + £9 = £20)</a:t>
            </a:r>
          </a:p>
          <a:p>
            <a:pPr marL="88900"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jacket, shirt and shoes (£6 + £7 + £7 = £20)</a:t>
            </a:r>
          </a:p>
          <a:p>
            <a:pPr marL="88900"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hat, jacket and scarf (£5 + £6 + £9 = £20)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5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Summer Block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– Money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Lesson 1: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Using Rounding to Estimate Money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00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AD7F94E-EE39-4FC6-892D-38DA2E3C8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6285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5611564-1EF2-4689-BB4B-99A0233C017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coins would complete this bar model?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can use coins more than once. </a:t>
            </a: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FAE6898-1646-44CF-99DE-4E5F573B01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93296" y="1542602"/>
          <a:ext cx="6044688" cy="179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172">
                  <a:extLst>
                    <a:ext uri="{9D8B030D-6E8A-4147-A177-3AD203B41FA5}">
                      <a16:colId xmlns:a16="http://schemas.microsoft.com/office/drawing/2014/main" val="3525045284"/>
                    </a:ext>
                  </a:extLst>
                </a:gridCol>
                <a:gridCol w="1511172">
                  <a:extLst>
                    <a:ext uri="{9D8B030D-6E8A-4147-A177-3AD203B41FA5}">
                      <a16:colId xmlns:a16="http://schemas.microsoft.com/office/drawing/2014/main" val="3439511286"/>
                    </a:ext>
                  </a:extLst>
                </a:gridCol>
                <a:gridCol w="1511172">
                  <a:extLst>
                    <a:ext uri="{9D8B030D-6E8A-4147-A177-3AD203B41FA5}">
                      <a16:colId xmlns:a16="http://schemas.microsoft.com/office/drawing/2014/main" val="4077586969"/>
                    </a:ext>
                  </a:extLst>
                </a:gridCol>
                <a:gridCol w="1511172">
                  <a:extLst>
                    <a:ext uri="{9D8B030D-6E8A-4147-A177-3AD203B41FA5}">
                      <a16:colId xmlns:a16="http://schemas.microsoft.com/office/drawing/2014/main" val="3607687719"/>
                    </a:ext>
                  </a:extLst>
                </a:gridCol>
              </a:tblGrid>
              <a:tr h="55319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£1.60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85746"/>
                  </a:ext>
                </a:extLst>
              </a:tr>
              <a:tr h="1246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  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336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82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6D84685-33FF-499F-AE1B-88E4503CC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62850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9ECA9EC-5DC9-45F9-ADD8-74733C92F78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coins would complete this bar model?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can use coins more than once.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Possible answer </a:t>
            </a: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48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bar model for the problem.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Bobby goes to the shopping centre. He spends £12.50 on a new pair of shorts and £10.80 on a t-shirt.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does he spend altogether?</a:t>
            </a: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7E6CF4-5BB7-47DC-9E42-11C1878F98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13343" y="3835367"/>
          <a:ext cx="6417444" cy="175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722">
                  <a:extLst>
                    <a:ext uri="{9D8B030D-6E8A-4147-A177-3AD203B41FA5}">
                      <a16:colId xmlns:a16="http://schemas.microsoft.com/office/drawing/2014/main" val="3525045284"/>
                    </a:ext>
                  </a:extLst>
                </a:gridCol>
                <a:gridCol w="3208722">
                  <a:extLst>
                    <a:ext uri="{9D8B030D-6E8A-4147-A177-3AD203B41FA5}">
                      <a16:colId xmlns:a16="http://schemas.microsoft.com/office/drawing/2014/main" val="1674160460"/>
                    </a:ext>
                  </a:extLst>
                </a:gridCol>
              </a:tblGrid>
              <a:tr h="783046"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85746"/>
                  </a:ext>
                </a:extLst>
              </a:tr>
              <a:tr h="783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  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336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96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bar model for the problem.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Bobby goes to the shopping centre. He spends £12.50 on a new pair of shorts and £10.80 on a t-shirt.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does he spend altogether?</a:t>
            </a: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1F371A-88F0-4A4D-A6D6-66533AB48B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13343" y="3835367"/>
          <a:ext cx="6417444" cy="175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722">
                  <a:extLst>
                    <a:ext uri="{9D8B030D-6E8A-4147-A177-3AD203B41FA5}">
                      <a16:colId xmlns:a16="http://schemas.microsoft.com/office/drawing/2014/main" val="3525045284"/>
                    </a:ext>
                  </a:extLst>
                </a:gridCol>
                <a:gridCol w="3208722">
                  <a:extLst>
                    <a:ext uri="{9D8B030D-6E8A-4147-A177-3AD203B41FA5}">
                      <a16:colId xmlns:a16="http://schemas.microsoft.com/office/drawing/2014/main" val="1674160460"/>
                    </a:ext>
                  </a:extLst>
                </a:gridCol>
              </a:tblGrid>
              <a:tr h="783046"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85746"/>
                  </a:ext>
                </a:extLst>
              </a:tr>
              <a:tr h="783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  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3362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511FD40-77D4-427A-AD73-14F4DDEC755A}"/>
              </a:ext>
            </a:extLst>
          </p:cNvPr>
          <p:cNvSpPr/>
          <p:nvPr/>
        </p:nvSpPr>
        <p:spPr>
          <a:xfrm>
            <a:off x="4940253" y="3907399"/>
            <a:ext cx="1763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£23.30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6DF57-7F1E-4C9C-85C8-6225AB89C7B1}"/>
              </a:ext>
            </a:extLst>
          </p:cNvPr>
          <p:cNvSpPr/>
          <p:nvPr/>
        </p:nvSpPr>
        <p:spPr>
          <a:xfrm>
            <a:off x="3522471" y="4742278"/>
            <a:ext cx="1763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£12.50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DAF43E-CE89-4B0A-A748-3E3B2DB8F77F}"/>
              </a:ext>
            </a:extLst>
          </p:cNvPr>
          <p:cNvSpPr/>
          <p:nvPr/>
        </p:nvSpPr>
        <p:spPr>
          <a:xfrm>
            <a:off x="6523003" y="4742278"/>
            <a:ext cx="1763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£10.80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CC1785-E62A-4991-97C7-50EEE02F2FAE}"/>
              </a:ext>
            </a:extLst>
          </p:cNvPr>
          <p:cNvSpPr/>
          <p:nvPr/>
        </p:nvSpPr>
        <p:spPr>
          <a:xfrm>
            <a:off x="4291597" y="5761647"/>
            <a:ext cx="3161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£12.50 + £10.80 = £23.30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92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missing numbers: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1B18789-C273-4792-8FA0-1D1D8C2CE4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32128" y="1966451"/>
          <a:ext cx="5927744" cy="103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18268150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544463677"/>
                    </a:ext>
                  </a:extLst>
                </a:gridCol>
                <a:gridCol w="1343872">
                  <a:extLst>
                    <a:ext uri="{9D8B030D-6E8A-4147-A177-3AD203B41FA5}">
                      <a16:colId xmlns:a16="http://schemas.microsoft.com/office/drawing/2014/main" val="280311541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74846944"/>
                    </a:ext>
                  </a:extLst>
                </a:gridCol>
                <a:gridCol w="1343872">
                  <a:extLst>
                    <a:ext uri="{9D8B030D-6E8A-4147-A177-3AD203B41FA5}">
                      <a16:colId xmlns:a16="http://schemas.microsoft.com/office/drawing/2014/main" val="3893917845"/>
                    </a:ext>
                  </a:extLst>
                </a:gridCol>
              </a:tblGrid>
              <a:tr h="10323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£1.80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53214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50419CA-D828-4CE3-8A2A-5379A9080F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37704" y="3741788"/>
          <a:ext cx="5916592" cy="103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296">
                  <a:extLst>
                    <a:ext uri="{9D8B030D-6E8A-4147-A177-3AD203B41FA5}">
                      <a16:colId xmlns:a16="http://schemas.microsoft.com/office/drawing/2014/main" val="418268150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544463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0311541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74846944"/>
                    </a:ext>
                  </a:extLst>
                </a:gridCol>
                <a:gridCol w="1338296">
                  <a:extLst>
                    <a:ext uri="{9D8B030D-6E8A-4147-A177-3AD203B41FA5}">
                      <a16:colId xmlns:a16="http://schemas.microsoft.com/office/drawing/2014/main" val="3893917845"/>
                    </a:ext>
                  </a:extLst>
                </a:gridCol>
              </a:tblGrid>
              <a:tr h="103239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£1.40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532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439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missing numbers: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1B18789-C273-4792-8FA0-1D1D8C2CE4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32128" y="1966451"/>
          <a:ext cx="5927744" cy="103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18268150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544463677"/>
                    </a:ext>
                  </a:extLst>
                </a:gridCol>
                <a:gridCol w="1343872">
                  <a:extLst>
                    <a:ext uri="{9D8B030D-6E8A-4147-A177-3AD203B41FA5}">
                      <a16:colId xmlns:a16="http://schemas.microsoft.com/office/drawing/2014/main" val="280311541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74846944"/>
                    </a:ext>
                  </a:extLst>
                </a:gridCol>
                <a:gridCol w="1343872">
                  <a:extLst>
                    <a:ext uri="{9D8B030D-6E8A-4147-A177-3AD203B41FA5}">
                      <a16:colId xmlns:a16="http://schemas.microsoft.com/office/drawing/2014/main" val="3893917845"/>
                    </a:ext>
                  </a:extLst>
                </a:gridCol>
              </a:tblGrid>
              <a:tr h="10323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£0.30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£1.80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53214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50419CA-D828-4CE3-8A2A-5379A9080F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37704" y="3741788"/>
          <a:ext cx="5916592" cy="103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296">
                  <a:extLst>
                    <a:ext uri="{9D8B030D-6E8A-4147-A177-3AD203B41FA5}">
                      <a16:colId xmlns:a16="http://schemas.microsoft.com/office/drawing/2014/main" val="418268150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544463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0311541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74846944"/>
                    </a:ext>
                  </a:extLst>
                </a:gridCol>
                <a:gridCol w="1338296">
                  <a:extLst>
                    <a:ext uri="{9D8B030D-6E8A-4147-A177-3AD203B41FA5}">
                      <a16:colId xmlns:a16="http://schemas.microsoft.com/office/drawing/2014/main" val="3893917845"/>
                    </a:ext>
                  </a:extLst>
                </a:gridCol>
              </a:tblGrid>
              <a:tr h="1032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£0.20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£1.40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532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686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table below shows ticket prices for the theatre. </a:t>
            </a:r>
          </a:p>
          <a:p>
            <a:pPr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would it cost for two adults and two children to visit the theatre during the afternoon?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0F9715-5A8B-4873-A792-E3342AA87F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48046" y="1571154"/>
          <a:ext cx="5436876" cy="185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390">
                  <a:extLst>
                    <a:ext uri="{9D8B030D-6E8A-4147-A177-3AD203B41FA5}">
                      <a16:colId xmlns:a16="http://schemas.microsoft.com/office/drawing/2014/main" val="860808856"/>
                    </a:ext>
                  </a:extLst>
                </a:gridCol>
                <a:gridCol w="1913743">
                  <a:extLst>
                    <a:ext uri="{9D8B030D-6E8A-4147-A177-3AD203B41FA5}">
                      <a16:colId xmlns:a16="http://schemas.microsoft.com/office/drawing/2014/main" val="2432373287"/>
                    </a:ext>
                  </a:extLst>
                </a:gridCol>
                <a:gridCol w="1913743">
                  <a:extLst>
                    <a:ext uri="{9D8B030D-6E8A-4147-A177-3AD203B41FA5}">
                      <a16:colId xmlns:a16="http://schemas.microsoft.com/office/drawing/2014/main" val="4223232662"/>
                    </a:ext>
                  </a:extLst>
                </a:gridCol>
              </a:tblGrid>
              <a:tr h="559569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Afternoon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Evening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2753"/>
                  </a:ext>
                </a:extLst>
              </a:tr>
              <a:tr h="64541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£16.25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£20.50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147738"/>
                  </a:ext>
                </a:extLst>
              </a:tr>
              <a:tr h="64541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Child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£8.75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£9.50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67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570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table below shows ticket prices for the theatre. </a:t>
            </a:r>
          </a:p>
          <a:p>
            <a:pPr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would it cost for two adults and two children to visit the theatre during the afternoon?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0F9715-5A8B-4873-A792-E3342AA87F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48046" y="1571154"/>
          <a:ext cx="5436876" cy="185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390">
                  <a:extLst>
                    <a:ext uri="{9D8B030D-6E8A-4147-A177-3AD203B41FA5}">
                      <a16:colId xmlns:a16="http://schemas.microsoft.com/office/drawing/2014/main" val="860808856"/>
                    </a:ext>
                  </a:extLst>
                </a:gridCol>
                <a:gridCol w="1913743">
                  <a:extLst>
                    <a:ext uri="{9D8B030D-6E8A-4147-A177-3AD203B41FA5}">
                      <a16:colId xmlns:a16="http://schemas.microsoft.com/office/drawing/2014/main" val="2432373287"/>
                    </a:ext>
                  </a:extLst>
                </a:gridCol>
                <a:gridCol w="1913743">
                  <a:extLst>
                    <a:ext uri="{9D8B030D-6E8A-4147-A177-3AD203B41FA5}">
                      <a16:colId xmlns:a16="http://schemas.microsoft.com/office/drawing/2014/main" val="4223232662"/>
                    </a:ext>
                  </a:extLst>
                </a:gridCol>
              </a:tblGrid>
              <a:tr h="559569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Afternoon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Evening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2753"/>
                  </a:ext>
                </a:extLst>
              </a:tr>
              <a:tr h="64541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£16.25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£20.50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147738"/>
                  </a:ext>
                </a:extLst>
              </a:tr>
              <a:tr h="64541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Child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£8.75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£9.50</a:t>
                      </a:r>
                    </a:p>
                  </a:txBody>
                  <a:tcPr marL="186008" marR="186008" marT="93004" marB="9300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67832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13E02F9-1942-48E1-AE9A-06A97415817A}"/>
              </a:ext>
            </a:extLst>
          </p:cNvPr>
          <p:cNvSpPr/>
          <p:nvPr/>
        </p:nvSpPr>
        <p:spPr>
          <a:xfrm>
            <a:off x="1799303" y="44176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£16.25 x 2 = £32.50</a:t>
            </a:r>
          </a:p>
          <a:p>
            <a:pPr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£8.75 x 2 = £17.50</a:t>
            </a:r>
          </a:p>
          <a:p>
            <a:pPr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£32.50 + £17.50 = £50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59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3" y="0"/>
            <a:ext cx="9603275" cy="1049235"/>
          </a:xfrm>
        </p:spPr>
        <p:txBody>
          <a:bodyPr/>
          <a:lstStyle/>
          <a:p>
            <a:r>
              <a:rPr lang="en-US" dirty="0" smtClean="0"/>
              <a:t>Task - clouds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6" y="1"/>
            <a:ext cx="7150283" cy="678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93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3" y="0"/>
            <a:ext cx="9603275" cy="1049235"/>
          </a:xfrm>
        </p:spPr>
        <p:txBody>
          <a:bodyPr/>
          <a:lstStyle/>
          <a:p>
            <a:r>
              <a:rPr lang="en-US" dirty="0" smtClean="0"/>
              <a:t>Task - Moons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993" y="-1"/>
            <a:ext cx="6125664" cy="68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9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Round each number to the nearest 100 and match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to the number line.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FA64BA-2953-496C-9741-5417B38FA5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1200" y="3149224"/>
          <a:ext cx="8229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8302876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75908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849031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621052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232287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384931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222631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098629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116322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9338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CDB5533-C676-4849-8AC1-7D69A2AE8216}"/>
              </a:ext>
            </a:extLst>
          </p:cNvPr>
          <p:cNvSpPr txBox="1"/>
          <p:nvPr/>
        </p:nvSpPr>
        <p:spPr>
          <a:xfrm>
            <a:off x="3843325" y="4600817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164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4F91AA-B1BC-4101-87BB-7CA7E070C15C}"/>
              </a:ext>
            </a:extLst>
          </p:cNvPr>
          <p:cNvSpPr txBox="1"/>
          <p:nvPr/>
        </p:nvSpPr>
        <p:spPr>
          <a:xfrm>
            <a:off x="5115534" y="2158082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386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661116-A582-44A2-831A-AD71CFE3D25A}"/>
              </a:ext>
            </a:extLst>
          </p:cNvPr>
          <p:cNvSpPr txBox="1"/>
          <p:nvPr/>
        </p:nvSpPr>
        <p:spPr>
          <a:xfrm>
            <a:off x="5401727" y="5156929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548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432EF4-AADC-4854-990D-819FB7A34396}"/>
              </a:ext>
            </a:extLst>
          </p:cNvPr>
          <p:cNvSpPr txBox="1"/>
          <p:nvPr/>
        </p:nvSpPr>
        <p:spPr>
          <a:xfrm>
            <a:off x="2189151" y="5099494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270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4628AE-9BFA-475E-8C45-8F178790B711}"/>
              </a:ext>
            </a:extLst>
          </p:cNvPr>
          <p:cNvSpPr txBox="1"/>
          <p:nvPr/>
        </p:nvSpPr>
        <p:spPr>
          <a:xfrm>
            <a:off x="8892361" y="1974978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575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D65F4A-109E-493C-BBEC-12BB95FE255A}"/>
              </a:ext>
            </a:extLst>
          </p:cNvPr>
          <p:cNvSpPr txBox="1"/>
          <p:nvPr/>
        </p:nvSpPr>
        <p:spPr>
          <a:xfrm>
            <a:off x="8892361" y="5156928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655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894A09-704F-4ED2-8996-A7DFC23A2484}"/>
              </a:ext>
            </a:extLst>
          </p:cNvPr>
          <p:cNvSpPr txBox="1"/>
          <p:nvPr/>
        </p:nvSpPr>
        <p:spPr>
          <a:xfrm>
            <a:off x="7135469" y="4700171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849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E929B0-C7FC-40E6-83C3-65CFA24A1460}"/>
              </a:ext>
            </a:extLst>
          </p:cNvPr>
          <p:cNvSpPr txBox="1"/>
          <p:nvPr/>
        </p:nvSpPr>
        <p:spPr>
          <a:xfrm>
            <a:off x="7263881" y="1794192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851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45C430-1204-4532-8F80-4577CD8CDCDD}"/>
              </a:ext>
            </a:extLst>
          </p:cNvPr>
          <p:cNvSpPr txBox="1"/>
          <p:nvPr/>
        </p:nvSpPr>
        <p:spPr>
          <a:xfrm>
            <a:off x="2783151" y="1974977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126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83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3" y="0"/>
            <a:ext cx="9603275" cy="1049235"/>
          </a:xfrm>
        </p:spPr>
        <p:txBody>
          <a:bodyPr/>
          <a:lstStyle/>
          <a:p>
            <a:r>
              <a:rPr lang="en-US" dirty="0" smtClean="0"/>
              <a:t>Task - Stars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311"/>
            <a:ext cx="6037176" cy="5150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819" y="701310"/>
            <a:ext cx="6049181" cy="51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46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Summer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– Time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Lesson 3: Time-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Hours, Minutes and Seconds</a:t>
            </a:r>
          </a:p>
        </p:txBody>
      </p:sp>
    </p:spTree>
    <p:extLst>
      <p:ext uri="{BB962C8B-B14F-4D97-AF65-F5344CB8AC3E}">
        <p14:creationId xmlns:p14="http://schemas.microsoft.com/office/powerpoint/2010/main" val="574352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Would you measure the following events in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hours, minutes or seconds?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long you spend at school in a day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long it takes to drive to the centre of London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length of a TV show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quickly you can do 10 jumping jacks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73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Would you measure the following events in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hours, minutes or seconds?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long you spend at school in a day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hours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long it takes to drive to the centre of London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hours/minutes depending on where you live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length of a TV show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minutes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quickly you can do 10 jumping jacks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seconds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52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2F1787-D627-4D9F-A128-871842A818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46890" y="1523145"/>
          <a:ext cx="5498220" cy="4037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2247">
                  <a:extLst>
                    <a:ext uri="{9D8B030D-6E8A-4147-A177-3AD203B41FA5}">
                      <a16:colId xmlns:a16="http://schemas.microsoft.com/office/drawing/2014/main" val="2360730655"/>
                    </a:ext>
                  </a:extLst>
                </a:gridCol>
                <a:gridCol w="1995973">
                  <a:extLst>
                    <a:ext uri="{9D8B030D-6E8A-4147-A177-3AD203B41FA5}">
                      <a16:colId xmlns:a16="http://schemas.microsoft.com/office/drawing/2014/main" val="3575332541"/>
                    </a:ext>
                  </a:extLst>
                </a:gridCol>
              </a:tblGrid>
              <a:tr h="5140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61822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1 hour 15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26170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44084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hours 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58936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185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15231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 hours 10 minutes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5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458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2F1787-D627-4D9F-A128-871842A818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46890" y="1523145"/>
          <a:ext cx="5498220" cy="4037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2247">
                  <a:extLst>
                    <a:ext uri="{9D8B030D-6E8A-4147-A177-3AD203B41FA5}">
                      <a16:colId xmlns:a16="http://schemas.microsoft.com/office/drawing/2014/main" val="2360730655"/>
                    </a:ext>
                  </a:extLst>
                </a:gridCol>
                <a:gridCol w="1995973">
                  <a:extLst>
                    <a:ext uri="{9D8B030D-6E8A-4147-A177-3AD203B41FA5}">
                      <a16:colId xmlns:a16="http://schemas.microsoft.com/office/drawing/2014/main" val="3575332541"/>
                    </a:ext>
                  </a:extLst>
                </a:gridCol>
              </a:tblGrid>
              <a:tr h="5140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61822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1 hour 15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26170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 hour 35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44084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hours 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58936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 hours 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185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15231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 hours 10 minutes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5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111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&lt;, &gt; or = to make the statement correct.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486F733-474D-49FE-8CFC-C6C5168CD4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72030" y="2371929"/>
          <a:ext cx="6647943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000">
                  <a:extLst>
                    <a:ext uri="{9D8B030D-6E8A-4147-A177-3AD203B41FA5}">
                      <a16:colId xmlns:a16="http://schemas.microsoft.com/office/drawing/2014/main" val="32622818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62593178"/>
                    </a:ext>
                  </a:extLst>
                </a:gridCol>
                <a:gridCol w="2183943">
                  <a:extLst>
                    <a:ext uri="{9D8B030D-6E8A-4147-A177-3AD203B41FA5}">
                      <a16:colId xmlns:a16="http://schemas.microsoft.com/office/drawing/2014/main" val="1903533029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minutes 20 seconds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140 seconds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016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921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&lt;, &gt; or = to make the statement correct.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5C6984-3D6C-454A-82B1-7AC977DD7F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72030" y="2371929"/>
          <a:ext cx="6647943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000">
                  <a:extLst>
                    <a:ext uri="{9D8B030D-6E8A-4147-A177-3AD203B41FA5}">
                      <a16:colId xmlns:a16="http://schemas.microsoft.com/office/drawing/2014/main" val="32622818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62593178"/>
                    </a:ext>
                  </a:extLst>
                </a:gridCol>
                <a:gridCol w="2183943">
                  <a:extLst>
                    <a:ext uri="{9D8B030D-6E8A-4147-A177-3AD203B41FA5}">
                      <a16:colId xmlns:a16="http://schemas.microsoft.com/office/drawing/2014/main" val="1903533029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minutes 20 seconds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140 seconds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016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623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times together to find the odd one out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1B119A-31AD-4CC4-B4C0-8030D04E85DD}"/>
              </a:ext>
            </a:extLst>
          </p:cNvPr>
          <p:cNvSpPr/>
          <p:nvPr/>
        </p:nvSpPr>
        <p:spPr>
          <a:xfrm>
            <a:off x="2231850" y="2723013"/>
            <a:ext cx="2268000" cy="118781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145 minutes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AD8616-A5DF-49AD-A61C-903053599D30}"/>
              </a:ext>
            </a:extLst>
          </p:cNvPr>
          <p:cNvSpPr/>
          <p:nvPr/>
        </p:nvSpPr>
        <p:spPr>
          <a:xfrm>
            <a:off x="6680197" y="4567079"/>
            <a:ext cx="2266215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minutes 10 seconds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AE4047-48A8-4295-AD7E-6C479BBDAE01}"/>
              </a:ext>
            </a:extLst>
          </p:cNvPr>
          <p:cNvSpPr/>
          <p:nvPr/>
        </p:nvSpPr>
        <p:spPr>
          <a:xfrm>
            <a:off x="5070789" y="1825733"/>
            <a:ext cx="2268000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hour 45 minutes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89D0A9-AA80-4052-8796-E14B5D0A6371}"/>
              </a:ext>
            </a:extLst>
          </p:cNvPr>
          <p:cNvSpPr/>
          <p:nvPr/>
        </p:nvSpPr>
        <p:spPr>
          <a:xfrm>
            <a:off x="2965910" y="4567079"/>
            <a:ext cx="2268000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105 minutes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EC7784-91DC-49E6-8DC3-8DAFBED1D0D2}"/>
              </a:ext>
            </a:extLst>
          </p:cNvPr>
          <p:cNvSpPr/>
          <p:nvPr/>
        </p:nvSpPr>
        <p:spPr>
          <a:xfrm>
            <a:off x="7808280" y="2863984"/>
            <a:ext cx="2268000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190 seconds</a:t>
            </a:r>
          </a:p>
        </p:txBody>
      </p:sp>
    </p:spTree>
    <p:extLst>
      <p:ext uri="{BB962C8B-B14F-4D97-AF65-F5344CB8AC3E}">
        <p14:creationId xmlns:p14="http://schemas.microsoft.com/office/powerpoint/2010/main" val="3937709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times together to find the odd one out</a:t>
            </a: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1B119A-31AD-4CC4-B4C0-8030D04E85DD}"/>
              </a:ext>
            </a:extLst>
          </p:cNvPr>
          <p:cNvSpPr/>
          <p:nvPr/>
        </p:nvSpPr>
        <p:spPr>
          <a:xfrm>
            <a:off x="2231850" y="2723013"/>
            <a:ext cx="2268000" cy="118781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145 minutes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DAC198-D004-4C0D-B774-6D6C0EF86DC9}"/>
              </a:ext>
            </a:extLst>
          </p:cNvPr>
          <p:cNvCxnSpPr>
            <a:cxnSpLocks/>
          </p:cNvCxnSpPr>
          <p:nvPr/>
        </p:nvCxnSpPr>
        <p:spPr>
          <a:xfrm flipH="1">
            <a:off x="4370894" y="2861349"/>
            <a:ext cx="2029623" cy="17842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BE9107-614F-423E-AA40-C4B0387D65FD}"/>
              </a:ext>
            </a:extLst>
          </p:cNvPr>
          <p:cNvCxnSpPr>
            <a:cxnSpLocks/>
          </p:cNvCxnSpPr>
          <p:nvPr/>
        </p:nvCxnSpPr>
        <p:spPr>
          <a:xfrm flipH="1">
            <a:off x="7386280" y="3457985"/>
            <a:ext cx="2029623" cy="17842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AD8616-A5DF-49AD-A61C-903053599D30}"/>
              </a:ext>
            </a:extLst>
          </p:cNvPr>
          <p:cNvSpPr/>
          <p:nvPr/>
        </p:nvSpPr>
        <p:spPr>
          <a:xfrm>
            <a:off x="6680197" y="4567079"/>
            <a:ext cx="2266215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minutes 10 seconds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AE4047-48A8-4295-AD7E-6C479BBDAE01}"/>
              </a:ext>
            </a:extLst>
          </p:cNvPr>
          <p:cNvSpPr/>
          <p:nvPr/>
        </p:nvSpPr>
        <p:spPr>
          <a:xfrm>
            <a:off x="5070789" y="1825733"/>
            <a:ext cx="2268000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hour 45 minutes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89D0A9-AA80-4052-8796-E14B5D0A6371}"/>
              </a:ext>
            </a:extLst>
          </p:cNvPr>
          <p:cNvSpPr/>
          <p:nvPr/>
        </p:nvSpPr>
        <p:spPr>
          <a:xfrm>
            <a:off x="2965910" y="4567079"/>
            <a:ext cx="2268000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105 minutes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EC7784-91DC-49E6-8DC3-8DAFBED1D0D2}"/>
              </a:ext>
            </a:extLst>
          </p:cNvPr>
          <p:cNvSpPr/>
          <p:nvPr/>
        </p:nvSpPr>
        <p:spPr>
          <a:xfrm>
            <a:off x="7808280" y="2863984"/>
            <a:ext cx="2268000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190 seconds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9CDA9-4610-4A59-BEB9-8822EE6A38CB}"/>
              </a:ext>
            </a:extLst>
          </p:cNvPr>
          <p:cNvSpPr/>
          <p:nvPr/>
        </p:nvSpPr>
        <p:spPr>
          <a:xfrm>
            <a:off x="2491252" y="2398177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odd one out</a:t>
            </a:r>
          </a:p>
        </p:txBody>
      </p:sp>
    </p:spTree>
    <p:extLst>
      <p:ext uri="{BB962C8B-B14F-4D97-AF65-F5344CB8AC3E}">
        <p14:creationId xmlns:p14="http://schemas.microsoft.com/office/powerpoint/2010/main" val="12501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Round each number to the nearest 100 and match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to the number line.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FA64BA-2953-496C-9741-5417B38FA5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1200" y="3149224"/>
          <a:ext cx="8229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8302876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75908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849031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621052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232287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384931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222631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098629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116322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900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9338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CDB5533-C676-4849-8AC1-7D69A2AE8216}"/>
              </a:ext>
            </a:extLst>
          </p:cNvPr>
          <p:cNvSpPr txBox="1"/>
          <p:nvPr/>
        </p:nvSpPr>
        <p:spPr>
          <a:xfrm>
            <a:off x="2799616" y="2651944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164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4F91AA-B1BC-4101-87BB-7CA7E070C15C}"/>
              </a:ext>
            </a:extLst>
          </p:cNvPr>
          <p:cNvSpPr txBox="1"/>
          <p:nvPr/>
        </p:nvSpPr>
        <p:spPr>
          <a:xfrm>
            <a:off x="4665583" y="2685002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386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661116-A582-44A2-831A-AD71CFE3D25A}"/>
              </a:ext>
            </a:extLst>
          </p:cNvPr>
          <p:cNvSpPr txBox="1"/>
          <p:nvPr/>
        </p:nvSpPr>
        <p:spPr>
          <a:xfrm>
            <a:off x="5614163" y="3679111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548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432EF4-AADC-4854-990D-819FB7A34396}"/>
              </a:ext>
            </a:extLst>
          </p:cNvPr>
          <p:cNvSpPr txBox="1"/>
          <p:nvPr/>
        </p:nvSpPr>
        <p:spPr>
          <a:xfrm>
            <a:off x="3759333" y="3686603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270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4628AE-9BFA-475E-8C45-8F178790B711}"/>
              </a:ext>
            </a:extLst>
          </p:cNvPr>
          <p:cNvSpPr txBox="1"/>
          <p:nvPr/>
        </p:nvSpPr>
        <p:spPr>
          <a:xfrm>
            <a:off x="6500143" y="2707335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575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D65F4A-109E-493C-BBEC-12BB95FE255A}"/>
              </a:ext>
            </a:extLst>
          </p:cNvPr>
          <p:cNvSpPr txBox="1"/>
          <p:nvPr/>
        </p:nvSpPr>
        <p:spPr>
          <a:xfrm>
            <a:off x="7480609" y="3686603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655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894A09-704F-4ED2-8996-A7DFC23A2484}"/>
              </a:ext>
            </a:extLst>
          </p:cNvPr>
          <p:cNvSpPr txBox="1"/>
          <p:nvPr/>
        </p:nvSpPr>
        <p:spPr>
          <a:xfrm>
            <a:off x="8355471" y="2680829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849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E929B0-C7FC-40E6-83C3-65CFA24A1460}"/>
              </a:ext>
            </a:extLst>
          </p:cNvPr>
          <p:cNvSpPr txBox="1"/>
          <p:nvPr/>
        </p:nvSpPr>
        <p:spPr>
          <a:xfrm>
            <a:off x="9290791" y="3679111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851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45C430-1204-4532-8F80-4577CD8CDCDD}"/>
              </a:ext>
            </a:extLst>
          </p:cNvPr>
          <p:cNvSpPr txBox="1"/>
          <p:nvPr/>
        </p:nvSpPr>
        <p:spPr>
          <a:xfrm>
            <a:off x="1981200" y="3670564"/>
            <a:ext cx="980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126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A422F54C-972B-4FCF-84F6-EA40AE8C2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6635750"/>
            <a:ext cx="1260476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8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lnSpc>
                <a:spcPct val="8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lnSpc>
                <a:spcPct val="8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lnSpc>
                <a:spcPct val="8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lnSpc>
                <a:spcPct val="8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431695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children were quicker in week 1?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C8179F8-2819-4CB7-808F-ED37052F3C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818" y="1971189"/>
          <a:ext cx="7712364" cy="318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2563">
                  <a:extLst>
                    <a:ext uri="{9D8B030D-6E8A-4147-A177-3AD203B41FA5}">
                      <a16:colId xmlns:a16="http://schemas.microsoft.com/office/drawing/2014/main" val="321591189"/>
                    </a:ext>
                  </a:extLst>
                </a:gridCol>
                <a:gridCol w="2923739">
                  <a:extLst>
                    <a:ext uri="{9D8B030D-6E8A-4147-A177-3AD203B41FA5}">
                      <a16:colId xmlns:a16="http://schemas.microsoft.com/office/drawing/2014/main" val="4024770792"/>
                    </a:ext>
                  </a:extLst>
                </a:gridCol>
                <a:gridCol w="2966062">
                  <a:extLst>
                    <a:ext uri="{9D8B030D-6E8A-4147-A177-3AD203B41FA5}">
                      <a16:colId xmlns:a16="http://schemas.microsoft.com/office/drawing/2014/main" val="4118827718"/>
                    </a:ext>
                  </a:extLst>
                </a:gridCol>
              </a:tblGrid>
              <a:tr h="6326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Name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Week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Week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89486"/>
                  </a:ext>
                </a:extLst>
              </a:tr>
              <a:tr h="8500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Jamie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hours 20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 minutes 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339217"/>
                  </a:ext>
                </a:extLst>
              </a:tr>
              <a:tr h="8500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Tami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395066"/>
                  </a:ext>
                </a:extLst>
              </a:tr>
              <a:tr h="8500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hours 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73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204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children were quicker in week 1?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C8179F8-2819-4CB7-808F-ED37052F3C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818" y="1971189"/>
          <a:ext cx="7712364" cy="318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2563">
                  <a:extLst>
                    <a:ext uri="{9D8B030D-6E8A-4147-A177-3AD203B41FA5}">
                      <a16:colId xmlns:a16="http://schemas.microsoft.com/office/drawing/2014/main" val="321591189"/>
                    </a:ext>
                  </a:extLst>
                </a:gridCol>
                <a:gridCol w="2923739">
                  <a:extLst>
                    <a:ext uri="{9D8B030D-6E8A-4147-A177-3AD203B41FA5}">
                      <a16:colId xmlns:a16="http://schemas.microsoft.com/office/drawing/2014/main" val="4024770792"/>
                    </a:ext>
                  </a:extLst>
                </a:gridCol>
                <a:gridCol w="2966062">
                  <a:extLst>
                    <a:ext uri="{9D8B030D-6E8A-4147-A177-3AD203B41FA5}">
                      <a16:colId xmlns:a16="http://schemas.microsoft.com/office/drawing/2014/main" val="4118827718"/>
                    </a:ext>
                  </a:extLst>
                </a:gridCol>
              </a:tblGrid>
              <a:tr h="6326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Name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Week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Week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89486"/>
                  </a:ext>
                </a:extLst>
              </a:tr>
              <a:tr h="8500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Jamie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 hours 20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150 minutes 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339217"/>
                  </a:ext>
                </a:extLst>
              </a:tr>
              <a:tr h="8500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Tami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130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395066"/>
                  </a:ext>
                </a:extLst>
              </a:tr>
              <a:tr h="8500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 hours 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73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053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3" y="0"/>
            <a:ext cx="9603275" cy="1049235"/>
          </a:xfrm>
        </p:spPr>
        <p:txBody>
          <a:bodyPr/>
          <a:lstStyle/>
          <a:p>
            <a:r>
              <a:rPr lang="en-US" dirty="0" smtClean="0"/>
              <a:t>Task - clouds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09" y="100284"/>
            <a:ext cx="7068697" cy="64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44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3" y="0"/>
            <a:ext cx="9603275" cy="1049235"/>
          </a:xfrm>
        </p:spPr>
        <p:txBody>
          <a:bodyPr/>
          <a:lstStyle/>
          <a:p>
            <a:r>
              <a:rPr lang="en-US" dirty="0" smtClean="0"/>
              <a:t>Task - Moons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2623"/>
            <a:ext cx="5904411" cy="4738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054" y="852622"/>
            <a:ext cx="6073926" cy="4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3" y="0"/>
            <a:ext cx="9603275" cy="1049235"/>
          </a:xfrm>
        </p:spPr>
        <p:txBody>
          <a:bodyPr/>
          <a:lstStyle/>
          <a:p>
            <a:r>
              <a:rPr lang="en-US" dirty="0" smtClean="0"/>
              <a:t>Task - Stars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3" y="908411"/>
            <a:ext cx="5497476" cy="4695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923" y="908411"/>
            <a:ext cx="6270598" cy="46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11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Summer Block 3 – Time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2: Years, Months, Weeks and Days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8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months have the most days?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has the fewest days?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months have 28 days?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days are in one year?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weeks are in two years?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often do leap years occur?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gets an extra day in a leap year?</a:t>
            </a:r>
          </a:p>
        </p:txBody>
      </p:sp>
    </p:spTree>
    <p:extLst>
      <p:ext uri="{BB962C8B-B14F-4D97-AF65-F5344CB8AC3E}">
        <p14:creationId xmlns:p14="http://schemas.microsoft.com/office/powerpoint/2010/main" val="1735482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months have the most days?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January, March, May, July, August, October and December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has the fewest days?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months have 28 days?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All of them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days are in one year?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365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weeks are in two years?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104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often do leap years occur?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Every four years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gets an extra day in a leap year?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3594497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FF92BF-0CC3-4549-8E84-285EFC6C16C8}"/>
              </a:ext>
            </a:extLst>
          </p:cNvPr>
          <p:cNvSpPr/>
          <p:nvPr/>
        </p:nvSpPr>
        <p:spPr>
          <a:xfrm>
            <a:off x="1799305" y="271879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8E575C0-A7D2-4933-A27A-979CD80275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95470" y="1940094"/>
          <a:ext cx="7639750" cy="2977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494">
                  <a:extLst>
                    <a:ext uri="{9D8B030D-6E8A-4147-A177-3AD203B41FA5}">
                      <a16:colId xmlns:a16="http://schemas.microsoft.com/office/drawing/2014/main" val="2015725121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5249606"/>
                    </a:ext>
                  </a:extLst>
                </a:gridCol>
                <a:gridCol w="4923395">
                  <a:extLst>
                    <a:ext uri="{9D8B030D-6E8A-4147-A177-3AD203B41FA5}">
                      <a16:colId xmlns:a16="http://schemas.microsoft.com/office/drawing/2014/main" val="2876637574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January.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9404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9767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months in half a year.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57625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999820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5 weeks 3 days.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8722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38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9007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FF92BF-0CC3-4549-8E84-285EFC6C16C8}"/>
              </a:ext>
            </a:extLst>
          </p:cNvPr>
          <p:cNvSpPr/>
          <p:nvPr/>
        </p:nvSpPr>
        <p:spPr>
          <a:xfrm>
            <a:off x="1799305" y="271879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8E575C0-A7D2-4933-A27A-979CD80275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95470" y="1940094"/>
          <a:ext cx="7639750" cy="2977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494">
                  <a:extLst>
                    <a:ext uri="{9D8B030D-6E8A-4147-A177-3AD203B41FA5}">
                      <a16:colId xmlns:a16="http://schemas.microsoft.com/office/drawing/2014/main" val="2015725121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5249606"/>
                    </a:ext>
                  </a:extLst>
                </a:gridCol>
                <a:gridCol w="4923395">
                  <a:extLst>
                    <a:ext uri="{9D8B030D-6E8A-4147-A177-3AD203B41FA5}">
                      <a16:colId xmlns:a16="http://schemas.microsoft.com/office/drawing/2014/main" val="2876637574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January.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9404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9767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months in half a year.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57625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999820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5 weeks 3 days.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8722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38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54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whole pounds does the given amount come in between?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Round the amount to the nearest pound.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£8.00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A50968-FC28-4564-809B-8E045ECE74D4}"/>
              </a:ext>
            </a:extLst>
          </p:cNvPr>
          <p:cNvGrpSpPr/>
          <p:nvPr/>
        </p:nvGrpSpPr>
        <p:grpSpPr>
          <a:xfrm>
            <a:off x="2436632" y="2849207"/>
            <a:ext cx="7318739" cy="979312"/>
            <a:chOff x="912631" y="2849207"/>
            <a:chExt cx="7318739" cy="97931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69003EA-B4CA-416A-971F-494843B74DF8}"/>
                </a:ext>
              </a:extLst>
            </p:cNvPr>
            <p:cNvSpPr/>
            <p:nvPr/>
          </p:nvSpPr>
          <p:spPr>
            <a:xfrm>
              <a:off x="912631" y="2849208"/>
              <a:ext cx="1539144" cy="97931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£7.00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3E01DED-E6C1-4D37-B75C-7F57C628C644}"/>
                </a:ext>
              </a:extLst>
            </p:cNvPr>
            <p:cNvSpPr/>
            <p:nvPr/>
          </p:nvSpPr>
          <p:spPr>
            <a:xfrm>
              <a:off x="6692226" y="2849207"/>
              <a:ext cx="1539144" cy="97931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£8.00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BBF83D-2C90-40EA-9DCC-274E6D8EC72E}"/>
              </a:ext>
            </a:extLst>
          </p:cNvPr>
          <p:cNvGrpSpPr/>
          <p:nvPr/>
        </p:nvGrpSpPr>
        <p:grpSpPr>
          <a:xfrm>
            <a:off x="2847108" y="1488834"/>
            <a:ext cx="6497787" cy="1295972"/>
            <a:chOff x="1675216" y="1488834"/>
            <a:chExt cx="6497787" cy="129597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E9E045-CF5D-4DF6-A69B-3B5C20DE91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5216" y="2144454"/>
              <a:ext cx="0" cy="640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882F271-83B9-4B4C-84CE-0B7DF3BD8E0F}"/>
                </a:ext>
              </a:extLst>
            </p:cNvPr>
            <p:cNvCxnSpPr>
              <a:cxnSpLocks/>
            </p:cNvCxnSpPr>
            <p:nvPr/>
          </p:nvCxnSpPr>
          <p:spPr>
            <a:xfrm>
              <a:off x="6638485" y="1930397"/>
              <a:ext cx="0" cy="5124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3AEAAE-5026-42C4-ABCD-90474EB40069}"/>
                </a:ext>
              </a:extLst>
            </p:cNvPr>
            <p:cNvSpPr txBox="1"/>
            <p:nvPr/>
          </p:nvSpPr>
          <p:spPr>
            <a:xfrm>
              <a:off x="5998756" y="1488834"/>
              <a:ext cx="18714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b="1" dirty="0">
                  <a:latin typeface="Century Gothic" panose="020B0502020202020204" pitchFamily="34" charset="0"/>
                </a:rPr>
                <a:t>£7.82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9E79F76-45EA-4BB7-9064-9C5DB3533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3003" y="2144454"/>
              <a:ext cx="0" cy="640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69377D-95C2-4B84-A8F9-66E638B73913}"/>
                </a:ext>
              </a:extLst>
            </p:cNvPr>
            <p:cNvCxnSpPr/>
            <p:nvPr/>
          </p:nvCxnSpPr>
          <p:spPr>
            <a:xfrm>
              <a:off x="1682203" y="2464630"/>
              <a:ext cx="6490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219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true statement.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17 days in 3 weeks.</a:t>
            </a:r>
          </a:p>
          <a:p>
            <a:pPr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24 months in 2 years.</a:t>
            </a:r>
          </a:p>
          <a:p>
            <a:pPr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50 weeks in 1 year.</a:t>
            </a:r>
          </a:p>
        </p:txBody>
      </p:sp>
    </p:spTree>
    <p:extLst>
      <p:ext uri="{BB962C8B-B14F-4D97-AF65-F5344CB8AC3E}">
        <p14:creationId xmlns:p14="http://schemas.microsoft.com/office/powerpoint/2010/main" val="40315968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true statement.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There are 17 days in 3 weeks.</a:t>
            </a:r>
          </a:p>
          <a:p>
            <a:pPr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are 24 months in 2 years.</a:t>
            </a:r>
          </a:p>
          <a:p>
            <a:pPr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There are 50 weeks in 1 year.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9E9A54-5218-4283-838E-6459E23EE15B}"/>
              </a:ext>
            </a:extLst>
          </p:cNvPr>
          <p:cNvSpPr/>
          <p:nvPr/>
        </p:nvSpPr>
        <p:spPr>
          <a:xfrm>
            <a:off x="3411795" y="2515989"/>
            <a:ext cx="5368413" cy="9733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643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durations.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979C9-BD4F-435B-989C-34B519A84EA1}"/>
              </a:ext>
            </a:extLst>
          </p:cNvPr>
          <p:cNvGrpSpPr/>
          <p:nvPr/>
        </p:nvGrpSpPr>
        <p:grpSpPr>
          <a:xfrm>
            <a:off x="3083313" y="1756498"/>
            <a:ext cx="2234764" cy="3345004"/>
            <a:chOff x="1392732" y="1756498"/>
            <a:chExt cx="2234764" cy="33450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9B3B9ED-7CB7-4835-9A96-1F1F2FA66661}"/>
                </a:ext>
              </a:extLst>
            </p:cNvPr>
            <p:cNvSpPr/>
            <p:nvPr/>
          </p:nvSpPr>
          <p:spPr>
            <a:xfrm>
              <a:off x="1392732" y="1756498"/>
              <a:ext cx="2234762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28 days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6C8BD3-1933-4FA0-90B4-42D74DDB6089}"/>
                </a:ext>
              </a:extLst>
            </p:cNvPr>
            <p:cNvSpPr/>
            <p:nvPr/>
          </p:nvSpPr>
          <p:spPr>
            <a:xfrm>
              <a:off x="1392732" y="3002682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 weeks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EA9C98F-CFEA-4E5A-AFE6-D2B11A1A32B1}"/>
                </a:ext>
              </a:extLst>
            </p:cNvPr>
            <p:cNvSpPr/>
            <p:nvPr/>
          </p:nvSpPr>
          <p:spPr>
            <a:xfrm>
              <a:off x="1392732" y="4248868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 months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8B97B-43C5-4EE0-8B5B-05331694D4C6}"/>
              </a:ext>
            </a:extLst>
          </p:cNvPr>
          <p:cNvGrpSpPr/>
          <p:nvPr/>
        </p:nvGrpSpPr>
        <p:grpSpPr>
          <a:xfrm>
            <a:off x="6877390" y="1756498"/>
            <a:ext cx="2231298" cy="3345004"/>
            <a:chOff x="5132445" y="1756498"/>
            <a:chExt cx="2231298" cy="334500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A1660A-4A4A-4128-A9ED-C866FF1E1BBF}"/>
                </a:ext>
              </a:extLst>
            </p:cNvPr>
            <p:cNvSpPr/>
            <p:nvPr/>
          </p:nvSpPr>
          <p:spPr>
            <a:xfrm>
              <a:off x="5132445" y="2992665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 and a half years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F15735-19BF-4BFA-9FC9-F3DF411F8C79}"/>
                </a:ext>
              </a:extLst>
            </p:cNvPr>
            <p:cNvSpPr/>
            <p:nvPr/>
          </p:nvSpPr>
          <p:spPr>
            <a:xfrm>
              <a:off x="5132445" y="4228832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 weeks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8514DD7-CF17-440E-BC6E-82125D2119B7}"/>
                </a:ext>
              </a:extLst>
            </p:cNvPr>
            <p:cNvSpPr/>
            <p:nvPr/>
          </p:nvSpPr>
          <p:spPr>
            <a:xfrm>
              <a:off x="5132445" y="1756498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14 days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40895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durations.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F353D2-8FA5-4A0C-AC6E-ACF45CA06764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5318076" y="2182815"/>
            <a:ext cx="1559315" cy="24823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A39376-FB8E-455A-9F28-2F482DB7889E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5318078" y="2192833"/>
            <a:ext cx="1559313" cy="12361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345361-9419-40F0-897B-2708AC8DF4FC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318077" y="3428999"/>
            <a:ext cx="1555848" cy="1246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8B97B-43C5-4EE0-8B5B-05331694D4C6}"/>
              </a:ext>
            </a:extLst>
          </p:cNvPr>
          <p:cNvGrpSpPr/>
          <p:nvPr/>
        </p:nvGrpSpPr>
        <p:grpSpPr>
          <a:xfrm>
            <a:off x="6877390" y="1756498"/>
            <a:ext cx="2231298" cy="3345004"/>
            <a:chOff x="5132445" y="1756498"/>
            <a:chExt cx="2231298" cy="334500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A1660A-4A4A-4128-A9ED-C866FF1E1BBF}"/>
                </a:ext>
              </a:extLst>
            </p:cNvPr>
            <p:cNvSpPr/>
            <p:nvPr/>
          </p:nvSpPr>
          <p:spPr>
            <a:xfrm>
              <a:off x="5132445" y="2992665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 and a half years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F15735-19BF-4BFA-9FC9-F3DF411F8C79}"/>
                </a:ext>
              </a:extLst>
            </p:cNvPr>
            <p:cNvSpPr/>
            <p:nvPr/>
          </p:nvSpPr>
          <p:spPr>
            <a:xfrm>
              <a:off x="5132445" y="4228832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 weeks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8514DD7-CF17-440E-BC6E-82125D2119B7}"/>
                </a:ext>
              </a:extLst>
            </p:cNvPr>
            <p:cNvSpPr/>
            <p:nvPr/>
          </p:nvSpPr>
          <p:spPr>
            <a:xfrm>
              <a:off x="5132445" y="1756498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14 days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979C9-BD4F-435B-989C-34B519A84EA1}"/>
              </a:ext>
            </a:extLst>
          </p:cNvPr>
          <p:cNvGrpSpPr/>
          <p:nvPr/>
        </p:nvGrpSpPr>
        <p:grpSpPr>
          <a:xfrm>
            <a:off x="3083313" y="1756498"/>
            <a:ext cx="2234764" cy="3345004"/>
            <a:chOff x="1392732" y="1756498"/>
            <a:chExt cx="2234764" cy="33450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9B3B9ED-7CB7-4835-9A96-1F1F2FA66661}"/>
                </a:ext>
              </a:extLst>
            </p:cNvPr>
            <p:cNvSpPr/>
            <p:nvPr/>
          </p:nvSpPr>
          <p:spPr>
            <a:xfrm>
              <a:off x="1392732" y="1756498"/>
              <a:ext cx="2234762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28 days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6C8BD3-1933-4FA0-90B4-42D74DDB6089}"/>
                </a:ext>
              </a:extLst>
            </p:cNvPr>
            <p:cNvSpPr/>
            <p:nvPr/>
          </p:nvSpPr>
          <p:spPr>
            <a:xfrm>
              <a:off x="1392732" y="3002682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 weeks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EA9C98F-CFEA-4E5A-AFE6-D2B11A1A32B1}"/>
                </a:ext>
              </a:extLst>
            </p:cNvPr>
            <p:cNvSpPr/>
            <p:nvPr/>
          </p:nvSpPr>
          <p:spPr>
            <a:xfrm>
              <a:off x="1392732" y="4248868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 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41901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longest duration.</a:t>
            </a:r>
          </a:p>
          <a:p>
            <a:pPr algn="ctr" defTabSz="685800">
              <a:defRPr/>
            </a:pP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month</a:t>
            </a:r>
          </a:p>
          <a:p>
            <a:pPr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days</a:t>
            </a:r>
          </a:p>
          <a:p>
            <a:pPr algn="ctr">
              <a:lnSpc>
                <a:spcPct val="20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weeks</a:t>
            </a:r>
          </a:p>
          <a:p>
            <a:pPr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754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longest duration.</a:t>
            </a:r>
          </a:p>
          <a:p>
            <a:pPr algn="ctr" defTabSz="685800">
              <a:defRPr/>
            </a:pP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month</a:t>
            </a:r>
          </a:p>
          <a:p>
            <a:pPr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 days</a:t>
            </a:r>
          </a:p>
          <a:p>
            <a:pPr algn="ctr">
              <a:lnSpc>
                <a:spcPct val="200000"/>
              </a:lnSpc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 weeks</a:t>
            </a:r>
          </a:p>
          <a:p>
            <a:pPr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925F25-48C2-414C-BA90-F93817CE9D38}"/>
              </a:ext>
            </a:extLst>
          </p:cNvPr>
          <p:cNvSpPr/>
          <p:nvPr/>
        </p:nvSpPr>
        <p:spPr>
          <a:xfrm>
            <a:off x="5078361" y="1612511"/>
            <a:ext cx="2035278" cy="717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040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3" y="0"/>
            <a:ext cx="9603275" cy="1049235"/>
          </a:xfrm>
        </p:spPr>
        <p:txBody>
          <a:bodyPr/>
          <a:lstStyle/>
          <a:p>
            <a:r>
              <a:rPr lang="en-US" dirty="0" smtClean="0"/>
              <a:t>Task - clouds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857" y="0"/>
            <a:ext cx="6588852" cy="68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481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3" y="0"/>
            <a:ext cx="9603275" cy="1049235"/>
          </a:xfrm>
        </p:spPr>
        <p:txBody>
          <a:bodyPr/>
          <a:lstStyle/>
          <a:p>
            <a:r>
              <a:rPr lang="en-US" dirty="0" smtClean="0"/>
              <a:t>Task - Moons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117" y="0"/>
            <a:ext cx="6936786" cy="684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25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3" y="0"/>
            <a:ext cx="9603275" cy="1049235"/>
          </a:xfrm>
        </p:spPr>
        <p:txBody>
          <a:bodyPr/>
          <a:lstStyle/>
          <a:p>
            <a:r>
              <a:rPr lang="en-US" dirty="0" smtClean="0"/>
              <a:t>Task - Stars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43" y="0"/>
            <a:ext cx="7599453" cy="68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46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222A-0050-42E6-8C3E-86E3C36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8" y="593752"/>
            <a:ext cx="9610182" cy="601226"/>
          </a:xfrm>
        </p:spPr>
        <p:txBody>
          <a:bodyPr>
            <a:normAutofit/>
          </a:bodyPr>
          <a:lstStyle/>
          <a:p>
            <a:r>
              <a:rPr lang="en-US" dirty="0" smtClean="0"/>
              <a:t>Lesson </a:t>
            </a:r>
            <a:r>
              <a:rPr lang="en-US" dirty="0"/>
              <a:t>5</a:t>
            </a:r>
            <a:r>
              <a:rPr lang="en-US" dirty="0" smtClean="0"/>
              <a:t> – Mental </a:t>
            </a:r>
            <a:r>
              <a:rPr lang="en-US" dirty="0" err="1" smtClean="0"/>
              <a:t>Maths</a:t>
            </a:r>
            <a:endParaRPr lang="en-US" dirty="0"/>
          </a:p>
        </p:txBody>
      </p:sp>
      <p:pic>
        <p:nvPicPr>
          <p:cNvPr id="11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1405" y="251068"/>
            <a:ext cx="1122450" cy="1122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149" y="2180717"/>
            <a:ext cx="11189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Today you will continue to strengthen your mental arithmetic skills. In addition to this, please remember to do regular TT </a:t>
            </a:r>
            <a:r>
              <a:rPr lang="en-GB" sz="2800" dirty="0" err="1" smtClean="0"/>
              <a:t>rockstars</a:t>
            </a:r>
            <a:r>
              <a:rPr lang="en-GB" sz="2800" dirty="0" smtClean="0"/>
              <a:t> practise too.  </a:t>
            </a:r>
            <a:r>
              <a:rPr lang="en-GB" sz="2800" dirty="0" smtClean="0">
                <a:sym typeface="Wingdings" panose="05000000000000000000" pitchFamily="2" charset="2"/>
              </a:rPr>
              <a:t>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422" y="134141"/>
            <a:ext cx="1556415" cy="13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amounts to the letters on the number line.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3C01FF6-D931-491E-9B4D-D58DD26298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9434" y="3731491"/>
          <a:ext cx="2853135" cy="2228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823">
                  <a:extLst>
                    <a:ext uri="{9D8B030D-6E8A-4147-A177-3AD203B41FA5}">
                      <a16:colId xmlns:a16="http://schemas.microsoft.com/office/drawing/2014/main" val="1690114063"/>
                    </a:ext>
                  </a:extLst>
                </a:gridCol>
                <a:gridCol w="873312">
                  <a:extLst>
                    <a:ext uri="{9D8B030D-6E8A-4147-A177-3AD203B41FA5}">
                      <a16:colId xmlns:a16="http://schemas.microsoft.com/office/drawing/2014/main" val="2455415605"/>
                    </a:ext>
                  </a:extLst>
                </a:gridCol>
              </a:tblGrid>
              <a:tr h="74280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£5.95</a:t>
                      </a: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>
                        <a:latin typeface="SassoonCRInfantMedium" panose="02000603020000020003" pitchFamily="2" charset="0"/>
                      </a:endParaRP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8831"/>
                  </a:ext>
                </a:extLst>
              </a:tr>
              <a:tr h="74280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559p</a:t>
                      </a: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>
                        <a:latin typeface="SassoonCRInfantMedium" panose="02000603020000020003" pitchFamily="2" charset="0"/>
                      </a:endParaRP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43601"/>
                  </a:ext>
                </a:extLst>
              </a:tr>
              <a:tr h="74280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£5.05</a:t>
                      </a: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>
                        <a:latin typeface="SassoonCRInfantMedium" panose="02000603020000020003" pitchFamily="2" charset="0"/>
                      </a:endParaRP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3485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0A073CD-1D6F-4165-BD4C-5B7B4E8C52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44283" y="2261164"/>
          <a:ext cx="7303220" cy="106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322">
                  <a:extLst>
                    <a:ext uri="{9D8B030D-6E8A-4147-A177-3AD203B41FA5}">
                      <a16:colId xmlns:a16="http://schemas.microsoft.com/office/drawing/2014/main" val="3308173853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3268210687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1090496065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2121975011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1042373245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2301942613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4011515793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818473601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4293692449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2599417620"/>
                    </a:ext>
                  </a:extLst>
                </a:gridCol>
              </a:tblGrid>
              <a:tr h="530729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8551345"/>
                  </a:ext>
                </a:extLst>
              </a:tr>
              <a:tr h="530729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247090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A3B91378-6C67-4604-B160-89981645A682}"/>
              </a:ext>
            </a:extLst>
          </p:cNvPr>
          <p:cNvSpPr txBox="1"/>
          <p:nvPr/>
        </p:nvSpPr>
        <p:spPr>
          <a:xfrm>
            <a:off x="2147270" y="3325676"/>
            <a:ext cx="1313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£5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B607D9-378B-45A3-B156-2B675A630A0C}"/>
              </a:ext>
            </a:extLst>
          </p:cNvPr>
          <p:cNvSpPr txBox="1"/>
          <p:nvPr/>
        </p:nvSpPr>
        <p:spPr>
          <a:xfrm>
            <a:off x="9427239" y="3280495"/>
            <a:ext cx="1313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£6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CFEB70-9E45-4797-BD37-9CFCAE65C4E6}"/>
              </a:ext>
            </a:extLst>
          </p:cNvPr>
          <p:cNvSpPr txBox="1"/>
          <p:nvPr/>
        </p:nvSpPr>
        <p:spPr>
          <a:xfrm>
            <a:off x="2592066" y="1581000"/>
            <a:ext cx="75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CA3D338-78EC-4ED3-8AF0-9CC787006F03}"/>
              </a:ext>
            </a:extLst>
          </p:cNvPr>
          <p:cNvCxnSpPr>
            <a:cxnSpLocks/>
          </p:cNvCxnSpPr>
          <p:nvPr/>
        </p:nvCxnSpPr>
        <p:spPr>
          <a:xfrm>
            <a:off x="2803982" y="2051614"/>
            <a:ext cx="2" cy="673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2AB5FD6-2CA2-4FE8-8277-7FB58237FF50}"/>
              </a:ext>
            </a:extLst>
          </p:cNvPr>
          <p:cNvSpPr txBox="1"/>
          <p:nvPr/>
        </p:nvSpPr>
        <p:spPr>
          <a:xfrm>
            <a:off x="9169510" y="1553291"/>
            <a:ext cx="75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E67F6E-BC87-48B5-936F-C6066820E649}"/>
              </a:ext>
            </a:extLst>
          </p:cNvPr>
          <p:cNvCxnSpPr>
            <a:cxnSpLocks/>
          </p:cNvCxnSpPr>
          <p:nvPr/>
        </p:nvCxnSpPr>
        <p:spPr>
          <a:xfrm>
            <a:off x="9388018" y="2051614"/>
            <a:ext cx="2" cy="673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7BB4228-8533-44F0-882D-A05A3A7EE931}"/>
              </a:ext>
            </a:extLst>
          </p:cNvPr>
          <p:cNvSpPr txBox="1"/>
          <p:nvPr/>
        </p:nvSpPr>
        <p:spPr>
          <a:xfrm>
            <a:off x="6508247" y="1571764"/>
            <a:ext cx="75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01FC8E0-8314-44BD-877E-005A067272B8}"/>
              </a:ext>
            </a:extLst>
          </p:cNvPr>
          <p:cNvCxnSpPr>
            <a:cxnSpLocks/>
          </p:cNvCxnSpPr>
          <p:nvPr/>
        </p:nvCxnSpPr>
        <p:spPr>
          <a:xfrm>
            <a:off x="6703896" y="2051614"/>
            <a:ext cx="2" cy="673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4486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84124" y="2481000"/>
            <a:ext cx="45458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mental maths worksheet is a great way of practising your number and maths skills.</a:t>
            </a:r>
          </a:p>
          <a:p>
            <a:r>
              <a:rPr lang="en-GB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questions have been designed to practise a range of maths skills from number to geometry and measurement facts, including using time and money. For an extra challenge try to complete each question in 15-20seconds.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0" y="0"/>
            <a:ext cx="6196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560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0293" y="117565"/>
            <a:ext cx="10454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Another week complete! Well done you, we are so very </a:t>
            </a:r>
          </a:p>
          <a:p>
            <a:pPr algn="ctr"/>
            <a:r>
              <a:rPr lang="en-GB" sz="2000" dirty="0"/>
              <a:t>p</a:t>
            </a:r>
            <a:r>
              <a:rPr lang="en-GB" sz="2000" dirty="0" smtClean="0"/>
              <a:t>roud of you all! Enjoy the weekend year 4. We miss you!</a:t>
            </a:r>
            <a:endParaRPr lang="en-GB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553" y="2176006"/>
            <a:ext cx="8781466" cy="17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amounts to the letters on the number line.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3C01FF6-D931-491E-9B4D-D58DD26298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9434" y="3731491"/>
          <a:ext cx="2853135" cy="2228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823">
                  <a:extLst>
                    <a:ext uri="{9D8B030D-6E8A-4147-A177-3AD203B41FA5}">
                      <a16:colId xmlns:a16="http://schemas.microsoft.com/office/drawing/2014/main" val="1690114063"/>
                    </a:ext>
                  </a:extLst>
                </a:gridCol>
                <a:gridCol w="873312">
                  <a:extLst>
                    <a:ext uri="{9D8B030D-6E8A-4147-A177-3AD203B41FA5}">
                      <a16:colId xmlns:a16="http://schemas.microsoft.com/office/drawing/2014/main" val="2455415605"/>
                    </a:ext>
                  </a:extLst>
                </a:gridCol>
              </a:tblGrid>
              <a:tr h="74280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£5.95</a:t>
                      </a: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8831"/>
                  </a:ext>
                </a:extLst>
              </a:tr>
              <a:tr h="74280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559p</a:t>
                      </a: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43601"/>
                  </a:ext>
                </a:extLst>
              </a:tr>
              <a:tr h="74280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£5.05</a:t>
                      </a:r>
                    </a:p>
                  </a:txBody>
                  <a:tcPr marL="227455" marR="227455" marT="113728" marB="11372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3485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0A073CD-1D6F-4165-BD4C-5B7B4E8C52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44390" y="2261164"/>
          <a:ext cx="7303220" cy="106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322">
                  <a:extLst>
                    <a:ext uri="{9D8B030D-6E8A-4147-A177-3AD203B41FA5}">
                      <a16:colId xmlns:a16="http://schemas.microsoft.com/office/drawing/2014/main" val="3308173853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3268210687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1090496065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2121975011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1042373245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2301942613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4011515793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818473601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4293692449"/>
                    </a:ext>
                  </a:extLst>
                </a:gridCol>
                <a:gridCol w="730322">
                  <a:extLst>
                    <a:ext uri="{9D8B030D-6E8A-4147-A177-3AD203B41FA5}">
                      <a16:colId xmlns:a16="http://schemas.microsoft.com/office/drawing/2014/main" val="2599417620"/>
                    </a:ext>
                  </a:extLst>
                </a:gridCol>
              </a:tblGrid>
              <a:tr h="530729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8551345"/>
                  </a:ext>
                </a:extLst>
              </a:tr>
              <a:tr h="530729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227455" marR="227455" marT="113728" marB="113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247090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A3B91378-6C67-4604-B160-89981645A682}"/>
              </a:ext>
            </a:extLst>
          </p:cNvPr>
          <p:cNvSpPr txBox="1"/>
          <p:nvPr/>
        </p:nvSpPr>
        <p:spPr>
          <a:xfrm>
            <a:off x="2147270" y="3325676"/>
            <a:ext cx="1313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£5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B607D9-378B-45A3-B156-2B675A630A0C}"/>
              </a:ext>
            </a:extLst>
          </p:cNvPr>
          <p:cNvSpPr txBox="1"/>
          <p:nvPr/>
        </p:nvSpPr>
        <p:spPr>
          <a:xfrm>
            <a:off x="9427239" y="3280495"/>
            <a:ext cx="1313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£6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CFEB70-9E45-4797-BD37-9CFCAE65C4E6}"/>
              </a:ext>
            </a:extLst>
          </p:cNvPr>
          <p:cNvSpPr txBox="1"/>
          <p:nvPr/>
        </p:nvSpPr>
        <p:spPr>
          <a:xfrm>
            <a:off x="2592066" y="1581000"/>
            <a:ext cx="75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CA3D338-78EC-4ED3-8AF0-9CC787006F03}"/>
              </a:ext>
            </a:extLst>
          </p:cNvPr>
          <p:cNvCxnSpPr>
            <a:cxnSpLocks/>
          </p:cNvCxnSpPr>
          <p:nvPr/>
        </p:nvCxnSpPr>
        <p:spPr>
          <a:xfrm>
            <a:off x="2803982" y="2051614"/>
            <a:ext cx="2" cy="673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2AB5FD6-2CA2-4FE8-8277-7FB58237FF50}"/>
              </a:ext>
            </a:extLst>
          </p:cNvPr>
          <p:cNvSpPr txBox="1"/>
          <p:nvPr/>
        </p:nvSpPr>
        <p:spPr>
          <a:xfrm>
            <a:off x="9169510" y="1553291"/>
            <a:ext cx="75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E67F6E-BC87-48B5-936F-C6066820E649}"/>
              </a:ext>
            </a:extLst>
          </p:cNvPr>
          <p:cNvCxnSpPr>
            <a:cxnSpLocks/>
          </p:cNvCxnSpPr>
          <p:nvPr/>
        </p:nvCxnSpPr>
        <p:spPr>
          <a:xfrm>
            <a:off x="9388018" y="2051614"/>
            <a:ext cx="2" cy="673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7BB4228-8533-44F0-882D-A05A3A7EE931}"/>
              </a:ext>
            </a:extLst>
          </p:cNvPr>
          <p:cNvSpPr txBox="1"/>
          <p:nvPr/>
        </p:nvSpPr>
        <p:spPr>
          <a:xfrm>
            <a:off x="6508247" y="1571764"/>
            <a:ext cx="75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01FC8E0-8314-44BD-877E-005A067272B8}"/>
              </a:ext>
            </a:extLst>
          </p:cNvPr>
          <p:cNvCxnSpPr>
            <a:cxnSpLocks/>
          </p:cNvCxnSpPr>
          <p:nvPr/>
        </p:nvCxnSpPr>
        <p:spPr>
          <a:xfrm>
            <a:off x="6703896" y="2051614"/>
            <a:ext cx="2" cy="673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56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52B0A9B-8605-4E4B-8EFC-1A8243A1F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E639BFF-8030-47DB-91F4-E9F6545B884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items to the rounded totals.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436A24B-D758-4C95-8E3A-1EB5D7190F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45104" y="2357200"/>
          <a:ext cx="1643118" cy="2627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118">
                  <a:extLst>
                    <a:ext uri="{9D8B030D-6E8A-4147-A177-3AD203B41FA5}">
                      <a16:colId xmlns:a16="http://schemas.microsoft.com/office/drawing/2014/main" val="290851116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£4.00</a:t>
                      </a:r>
                    </a:p>
                  </a:txBody>
                  <a:tcPr marL="196010" marR="196010" marT="89095" marB="890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10874"/>
                  </a:ext>
                </a:extLst>
              </a:tr>
              <a:tr h="350769"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364266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£7.00</a:t>
                      </a:r>
                    </a:p>
                  </a:txBody>
                  <a:tcPr marL="196010" marR="196010" marT="89095" marB="890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01562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7634019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£9.00</a:t>
                      </a:r>
                    </a:p>
                  </a:txBody>
                  <a:tcPr marL="196010" marR="196010" marT="89095" marB="890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3876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421A3BC-F7BD-4DBA-A583-5CF90E228B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4043" y="1677234"/>
          <a:ext cx="3977027" cy="120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517">
                  <a:extLst>
                    <a:ext uri="{9D8B030D-6E8A-4147-A177-3AD203B41FA5}">
                      <a16:colId xmlns:a16="http://schemas.microsoft.com/office/drawing/2014/main" val="2490771312"/>
                    </a:ext>
                  </a:extLst>
                </a:gridCol>
                <a:gridCol w="1179993">
                  <a:extLst>
                    <a:ext uri="{9D8B030D-6E8A-4147-A177-3AD203B41FA5}">
                      <a16:colId xmlns:a16="http://schemas.microsoft.com/office/drawing/2014/main" val="3319478138"/>
                    </a:ext>
                  </a:extLst>
                </a:gridCol>
                <a:gridCol w="1398517">
                  <a:extLst>
                    <a:ext uri="{9D8B030D-6E8A-4147-A177-3AD203B41FA5}">
                      <a16:colId xmlns:a16="http://schemas.microsoft.com/office/drawing/2014/main" val="887769656"/>
                    </a:ext>
                  </a:extLst>
                </a:gridCol>
              </a:tblGrid>
              <a:tr h="603964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608963"/>
                  </a:ext>
                </a:extLst>
              </a:tr>
              <a:tr h="60396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468p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£1.67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239412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1390C85-1EC8-4A59-8BF7-F27BE04643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4043" y="3056619"/>
          <a:ext cx="3977027" cy="120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517">
                  <a:extLst>
                    <a:ext uri="{9D8B030D-6E8A-4147-A177-3AD203B41FA5}">
                      <a16:colId xmlns:a16="http://schemas.microsoft.com/office/drawing/2014/main" val="2490771312"/>
                    </a:ext>
                  </a:extLst>
                </a:gridCol>
                <a:gridCol w="1179993">
                  <a:extLst>
                    <a:ext uri="{9D8B030D-6E8A-4147-A177-3AD203B41FA5}">
                      <a16:colId xmlns:a16="http://schemas.microsoft.com/office/drawing/2014/main" val="3319478138"/>
                    </a:ext>
                  </a:extLst>
                </a:gridCol>
                <a:gridCol w="1398517">
                  <a:extLst>
                    <a:ext uri="{9D8B030D-6E8A-4147-A177-3AD203B41FA5}">
                      <a16:colId xmlns:a16="http://schemas.microsoft.com/office/drawing/2014/main" val="887769656"/>
                    </a:ext>
                  </a:extLst>
                </a:gridCol>
              </a:tblGrid>
              <a:tr h="603964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608963"/>
                  </a:ext>
                </a:extLst>
              </a:tr>
              <a:tr h="60396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225p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£6.89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239412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4A434F9-6FA7-4D28-BFF9-342CE7F63B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02344" y="4457010"/>
          <a:ext cx="3977027" cy="120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517">
                  <a:extLst>
                    <a:ext uri="{9D8B030D-6E8A-4147-A177-3AD203B41FA5}">
                      <a16:colId xmlns:a16="http://schemas.microsoft.com/office/drawing/2014/main" val="2490771312"/>
                    </a:ext>
                  </a:extLst>
                </a:gridCol>
                <a:gridCol w="1179993">
                  <a:extLst>
                    <a:ext uri="{9D8B030D-6E8A-4147-A177-3AD203B41FA5}">
                      <a16:colId xmlns:a16="http://schemas.microsoft.com/office/drawing/2014/main" val="3319478138"/>
                    </a:ext>
                  </a:extLst>
                </a:gridCol>
                <a:gridCol w="1398517">
                  <a:extLst>
                    <a:ext uri="{9D8B030D-6E8A-4147-A177-3AD203B41FA5}">
                      <a16:colId xmlns:a16="http://schemas.microsoft.com/office/drawing/2014/main" val="887769656"/>
                    </a:ext>
                  </a:extLst>
                </a:gridCol>
              </a:tblGrid>
              <a:tr h="603964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608963"/>
                  </a:ext>
                </a:extLst>
              </a:tr>
              <a:tr h="60396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£3.44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72p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239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9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EC6A1F7-A7AF-4AC9-8289-D1EB053FE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F1BD48C-84C6-4F0A-B564-C6712449E3B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items to the rounded totals.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D4C609F-E5B9-4901-9A05-E15B5ED1E41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45104" y="2357200"/>
          <a:ext cx="1643118" cy="2627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118">
                  <a:extLst>
                    <a:ext uri="{9D8B030D-6E8A-4147-A177-3AD203B41FA5}">
                      <a16:colId xmlns:a16="http://schemas.microsoft.com/office/drawing/2014/main" val="290851116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£4.00</a:t>
                      </a:r>
                    </a:p>
                  </a:txBody>
                  <a:tcPr marL="196010" marR="196010" marT="89095" marB="890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10874"/>
                  </a:ext>
                </a:extLst>
              </a:tr>
              <a:tr h="350769"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364266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£7.00</a:t>
                      </a:r>
                    </a:p>
                  </a:txBody>
                  <a:tcPr marL="196010" marR="196010" marT="89095" marB="890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01562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7634019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£9.00</a:t>
                      </a:r>
                    </a:p>
                  </a:txBody>
                  <a:tcPr marL="196010" marR="196010" marT="89095" marB="890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38763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14EA0C4B-1402-47F5-922F-DE7C5BA915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4043" y="1677234"/>
          <a:ext cx="3977027" cy="120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517">
                  <a:extLst>
                    <a:ext uri="{9D8B030D-6E8A-4147-A177-3AD203B41FA5}">
                      <a16:colId xmlns:a16="http://schemas.microsoft.com/office/drawing/2014/main" val="2490771312"/>
                    </a:ext>
                  </a:extLst>
                </a:gridCol>
                <a:gridCol w="1179993">
                  <a:extLst>
                    <a:ext uri="{9D8B030D-6E8A-4147-A177-3AD203B41FA5}">
                      <a16:colId xmlns:a16="http://schemas.microsoft.com/office/drawing/2014/main" val="3319478138"/>
                    </a:ext>
                  </a:extLst>
                </a:gridCol>
                <a:gridCol w="1398517">
                  <a:extLst>
                    <a:ext uri="{9D8B030D-6E8A-4147-A177-3AD203B41FA5}">
                      <a16:colId xmlns:a16="http://schemas.microsoft.com/office/drawing/2014/main" val="887769656"/>
                    </a:ext>
                  </a:extLst>
                </a:gridCol>
              </a:tblGrid>
              <a:tr h="603964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608963"/>
                  </a:ext>
                </a:extLst>
              </a:tr>
              <a:tr h="60396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468p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£1.67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23941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D2FB5329-CCC7-4EC1-BF8A-3CA77F73EF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4043" y="3056619"/>
          <a:ext cx="3977027" cy="120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517">
                  <a:extLst>
                    <a:ext uri="{9D8B030D-6E8A-4147-A177-3AD203B41FA5}">
                      <a16:colId xmlns:a16="http://schemas.microsoft.com/office/drawing/2014/main" val="2490771312"/>
                    </a:ext>
                  </a:extLst>
                </a:gridCol>
                <a:gridCol w="1179993">
                  <a:extLst>
                    <a:ext uri="{9D8B030D-6E8A-4147-A177-3AD203B41FA5}">
                      <a16:colId xmlns:a16="http://schemas.microsoft.com/office/drawing/2014/main" val="3319478138"/>
                    </a:ext>
                  </a:extLst>
                </a:gridCol>
                <a:gridCol w="1398517">
                  <a:extLst>
                    <a:ext uri="{9D8B030D-6E8A-4147-A177-3AD203B41FA5}">
                      <a16:colId xmlns:a16="http://schemas.microsoft.com/office/drawing/2014/main" val="887769656"/>
                    </a:ext>
                  </a:extLst>
                </a:gridCol>
              </a:tblGrid>
              <a:tr h="603964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608963"/>
                  </a:ext>
                </a:extLst>
              </a:tr>
              <a:tr h="60396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225p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£6.89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23941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F3911B0-5D07-4CC5-9A1D-C2228DF207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02344" y="4457010"/>
          <a:ext cx="3977027" cy="120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517">
                  <a:extLst>
                    <a:ext uri="{9D8B030D-6E8A-4147-A177-3AD203B41FA5}">
                      <a16:colId xmlns:a16="http://schemas.microsoft.com/office/drawing/2014/main" val="2490771312"/>
                    </a:ext>
                  </a:extLst>
                </a:gridCol>
                <a:gridCol w="1179993">
                  <a:extLst>
                    <a:ext uri="{9D8B030D-6E8A-4147-A177-3AD203B41FA5}">
                      <a16:colId xmlns:a16="http://schemas.microsoft.com/office/drawing/2014/main" val="3319478138"/>
                    </a:ext>
                  </a:extLst>
                </a:gridCol>
                <a:gridCol w="1398517">
                  <a:extLst>
                    <a:ext uri="{9D8B030D-6E8A-4147-A177-3AD203B41FA5}">
                      <a16:colId xmlns:a16="http://schemas.microsoft.com/office/drawing/2014/main" val="887769656"/>
                    </a:ext>
                  </a:extLst>
                </a:gridCol>
              </a:tblGrid>
              <a:tr h="603964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608963"/>
                  </a:ext>
                </a:extLst>
              </a:tr>
              <a:tr h="60396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£3.44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72p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239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55388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</Template>
  <TotalTime>0</TotalTime>
  <Words>1582</Words>
  <Application>Microsoft Office PowerPoint</Application>
  <PresentationFormat>Widescreen</PresentationFormat>
  <Paragraphs>608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SimSun</vt:lpstr>
      <vt:lpstr>Arial</vt:lpstr>
      <vt:lpstr>Calibri</vt:lpstr>
      <vt:lpstr>Century Gothic</vt:lpstr>
      <vt:lpstr>Gill Sans MT</vt:lpstr>
      <vt:lpstr>Lucida Handwriting</vt:lpstr>
      <vt:lpstr>SassoonCRInfantMedium</vt:lpstr>
      <vt:lpstr>Tahoma</vt:lpstr>
      <vt:lpstr>Verdana</vt:lpstr>
      <vt:lpstr>Wingdings</vt:lpstr>
      <vt:lpstr>Gallery</vt:lpstr>
      <vt:lpstr>Coundon Primary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- clouds</vt:lpstr>
      <vt:lpstr>Task - Moons</vt:lpstr>
      <vt:lpstr>Task - Stars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- clouds</vt:lpstr>
      <vt:lpstr>Task - Moons</vt:lpstr>
      <vt:lpstr>Task - Stars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- clouds</vt:lpstr>
      <vt:lpstr>Task - Moons</vt:lpstr>
      <vt:lpstr>Task - Stars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- clouds</vt:lpstr>
      <vt:lpstr>Task - Moons</vt:lpstr>
      <vt:lpstr>Task - Stars</vt:lpstr>
      <vt:lpstr>Lesson 5 – Mental Maths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2020-05-31T08:41:16Z</dcterms:created>
  <dcterms:modified xsi:type="dcterms:W3CDTF">2020-06-14T10:18:11Z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