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47F5D9-644D-4CA2-AA11-E44280D69441}"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1287181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47F5D9-644D-4CA2-AA11-E44280D69441}"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132190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47F5D9-644D-4CA2-AA11-E44280D69441}"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387208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47F5D9-644D-4CA2-AA11-E44280D69441}"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278419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47F5D9-644D-4CA2-AA11-E44280D69441}"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174316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47F5D9-644D-4CA2-AA11-E44280D69441}"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49284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47F5D9-644D-4CA2-AA11-E44280D69441}" type="datetimeFigureOut">
              <a:rPr lang="en-GB" smtClean="0"/>
              <a:t>03/04/2020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260034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47F5D9-644D-4CA2-AA11-E44280D69441}" type="datetimeFigureOut">
              <a:rPr lang="en-GB" smtClean="0"/>
              <a:t>03/04/2020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187569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7F5D9-644D-4CA2-AA11-E44280D69441}" type="datetimeFigureOut">
              <a:rPr lang="en-GB" smtClean="0"/>
              <a:t>03/04/2020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423310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47F5D9-644D-4CA2-AA11-E44280D69441}"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63022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47F5D9-644D-4CA2-AA11-E44280D69441}"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5122E-E496-48DA-A5BF-9E39DD1C5FD2}" type="slidenum">
              <a:rPr lang="en-GB" smtClean="0"/>
              <a:t>‹#›</a:t>
            </a:fld>
            <a:endParaRPr lang="en-GB"/>
          </a:p>
        </p:txBody>
      </p:sp>
    </p:spTree>
    <p:extLst>
      <p:ext uri="{BB962C8B-B14F-4D97-AF65-F5344CB8AC3E}">
        <p14:creationId xmlns:p14="http://schemas.microsoft.com/office/powerpoint/2010/main" val="261230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7F5D9-644D-4CA2-AA11-E44280D69441}" type="datetimeFigureOut">
              <a:rPr lang="en-GB" smtClean="0"/>
              <a:t>03/04/2020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5122E-E496-48DA-A5BF-9E39DD1C5FD2}" type="slidenum">
              <a:rPr lang="en-GB" smtClean="0"/>
              <a:t>‹#›</a:t>
            </a:fld>
            <a:endParaRPr lang="en-GB"/>
          </a:p>
        </p:txBody>
      </p:sp>
    </p:spTree>
    <p:extLst>
      <p:ext uri="{BB962C8B-B14F-4D97-AF65-F5344CB8AC3E}">
        <p14:creationId xmlns:p14="http://schemas.microsoft.com/office/powerpoint/2010/main" val="103886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W8CEOlAOGa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9600" dirty="0" smtClean="0">
                <a:solidFill>
                  <a:srgbClr val="FF0000"/>
                </a:solidFill>
                <a:latin typeface="Arial" panose="020B0604020202020204" pitchFamily="34" charset="0"/>
                <a:cs typeface="Arial" panose="020B0604020202020204" pitchFamily="34" charset="0"/>
              </a:rPr>
              <a:t>Year One Maths</a:t>
            </a:r>
            <a:endParaRPr lang="en-GB" sz="96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GB" sz="4800" dirty="0" smtClean="0">
                <a:solidFill>
                  <a:srgbClr val="FF0000"/>
                </a:solidFill>
                <a:latin typeface="Arial" panose="020B0604020202020204" pitchFamily="34" charset="0"/>
                <a:cs typeface="Arial" panose="020B0604020202020204" pitchFamily="34" charset="0"/>
              </a:rPr>
              <a:t>WB: 04.05.20</a:t>
            </a:r>
          </a:p>
          <a:p>
            <a:r>
              <a:rPr lang="en-GB" sz="4800" smtClean="0">
                <a:solidFill>
                  <a:srgbClr val="FF0000"/>
                </a:solidFill>
                <a:latin typeface="Arial" panose="020B0604020202020204" pitchFamily="34" charset="0"/>
                <a:cs typeface="Arial" panose="020B0604020202020204" pitchFamily="34" charset="0"/>
              </a:rPr>
              <a:t>Week 2</a:t>
            </a:r>
            <a:endParaRPr lang="en-GB" sz="48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067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023" y="2895644"/>
            <a:ext cx="3232639" cy="3693319"/>
          </a:xfrm>
          <a:prstGeom prst="rect">
            <a:avLst/>
          </a:prstGeom>
          <a:noFill/>
          <a:ln w="76200">
            <a:solidFill>
              <a:srgbClr val="FF0000"/>
            </a:solidFill>
          </a:ln>
        </p:spPr>
        <p:txBody>
          <a:bodyPr wrap="square" rtlCol="0">
            <a:spAutoFit/>
          </a:bodyPr>
          <a:lstStyle/>
          <a:p>
            <a:pPr algn="ctr"/>
            <a:r>
              <a:rPr lang="en-GB" sz="2400" u="sng" dirty="0" smtClean="0">
                <a:latin typeface="Arial" panose="020B0604020202020204" pitchFamily="34" charset="0"/>
                <a:cs typeface="Arial" panose="020B0604020202020204" pitchFamily="34" charset="0"/>
              </a:rPr>
              <a:t>Steps</a:t>
            </a:r>
          </a:p>
          <a:p>
            <a:pPr marL="342900" indent="-342900">
              <a:buAutoNum type="arabicParenR"/>
            </a:pPr>
            <a:r>
              <a:rPr lang="en-GB" sz="2400" dirty="0" smtClean="0">
                <a:latin typeface="Arial" panose="020B0604020202020204" pitchFamily="34" charset="0"/>
                <a:cs typeface="Arial" panose="020B0604020202020204" pitchFamily="34" charset="0"/>
              </a:rPr>
              <a:t>Choose your challenge.</a:t>
            </a:r>
            <a:endParaRPr lang="en-GB" sz="2400" dirty="0" smtClean="0">
              <a:latin typeface="Arial" panose="020B0604020202020204" pitchFamily="34" charset="0"/>
              <a:cs typeface="Arial" panose="020B0604020202020204" pitchFamily="34" charset="0"/>
            </a:endParaRPr>
          </a:p>
          <a:p>
            <a:pPr marL="342900" indent="-342900">
              <a:buAutoNum type="arabicParenR"/>
            </a:pPr>
            <a:r>
              <a:rPr lang="en-GB" sz="2400" dirty="0" smtClean="0">
                <a:latin typeface="Arial" panose="020B0604020202020204" pitchFamily="34" charset="0"/>
                <a:cs typeface="Arial" panose="020B0604020202020204" pitchFamily="34" charset="0"/>
              </a:rPr>
              <a:t>Draw the image in your book.</a:t>
            </a:r>
            <a:endParaRPr lang="en-GB" sz="2400" dirty="0" smtClean="0">
              <a:latin typeface="Arial" panose="020B0604020202020204" pitchFamily="34" charset="0"/>
              <a:cs typeface="Arial" panose="020B0604020202020204" pitchFamily="34" charset="0"/>
            </a:endParaRPr>
          </a:p>
          <a:p>
            <a:pPr marL="342900" indent="-342900">
              <a:buAutoNum type="arabicParenR"/>
            </a:pPr>
            <a:r>
              <a:rPr lang="en-GB" sz="2400" dirty="0" smtClean="0">
                <a:latin typeface="Arial" panose="020B0604020202020204" pitchFamily="34" charset="0"/>
                <a:cs typeface="Arial" panose="020B0604020202020204" pitchFamily="34" charset="0"/>
              </a:rPr>
              <a:t>Write it as a repeated addition.</a:t>
            </a:r>
            <a:endParaRPr lang="en-GB" sz="2400" dirty="0" smtClean="0">
              <a:latin typeface="Arial" panose="020B0604020202020204" pitchFamily="34" charset="0"/>
              <a:cs typeface="Arial" panose="020B0604020202020204" pitchFamily="34" charset="0"/>
            </a:endParaRPr>
          </a:p>
          <a:p>
            <a:pPr algn="ctr"/>
            <a:r>
              <a:rPr lang="en-GB" sz="2400" b="1" dirty="0" smtClean="0">
                <a:solidFill>
                  <a:srgbClr val="FF0000"/>
                </a:solidFill>
                <a:latin typeface="Arial" panose="020B0604020202020204" pitchFamily="34" charset="0"/>
                <a:cs typeface="Arial" panose="020B0604020202020204" pitchFamily="34" charset="0"/>
              </a:rPr>
              <a:t>Remember, count the groups carefully!</a:t>
            </a:r>
            <a:endParaRPr lang="en-GB" sz="2400" b="1" dirty="0" smtClean="0">
              <a:solidFill>
                <a:srgbClr val="FF0000"/>
              </a:solidFill>
              <a:latin typeface="Arial" panose="020B0604020202020204" pitchFamily="34" charset="0"/>
              <a:cs typeface="Arial" panose="020B0604020202020204" pitchFamily="34" charset="0"/>
            </a:endParaRPr>
          </a:p>
          <a:p>
            <a:pPr marL="342900" indent="-342900">
              <a:buAutoNum type="arabicParenR"/>
            </a:pPr>
            <a:endParaRPr lang="en-GB" dirty="0"/>
          </a:p>
        </p:txBody>
      </p:sp>
      <p:pic>
        <p:nvPicPr>
          <p:cNvPr id="8" name="Picture 7" descr="Tick Mark Correct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4774" y="2981066"/>
            <a:ext cx="319088" cy="295680"/>
          </a:xfrm>
          <a:prstGeom prst="rect">
            <a:avLst/>
          </a:prstGeom>
        </p:spPr>
      </p:pic>
      <p:sp>
        <p:nvSpPr>
          <p:cNvPr id="10" name="Content Placeholder 2"/>
          <p:cNvSpPr>
            <a:spLocks noGrp="1"/>
          </p:cNvSpPr>
          <p:nvPr>
            <p:ph idx="1"/>
          </p:nvPr>
        </p:nvSpPr>
        <p:spPr>
          <a:xfrm>
            <a:off x="219073" y="1825625"/>
            <a:ext cx="11692077" cy="917575"/>
          </a:xfrm>
          <a:ln w="76200">
            <a:solidFill>
              <a:srgbClr val="FF0000"/>
            </a:solidFill>
          </a:ln>
        </p:spPr>
        <p:txBody>
          <a:bodyPr>
            <a:normAutofit/>
          </a:bodyPr>
          <a:lstStyle/>
          <a:p>
            <a:pPr marL="0" indent="0" algn="ctr">
              <a:buNone/>
            </a:pPr>
            <a:r>
              <a:rPr lang="en-GB" dirty="0" smtClean="0">
                <a:latin typeface="Arial" panose="020B0604020202020204" pitchFamily="34" charset="0"/>
                <a:cs typeface="Arial" panose="020B0604020202020204" pitchFamily="34" charset="0"/>
              </a:rPr>
              <a:t>Task: </a:t>
            </a:r>
            <a:r>
              <a:rPr lang="en-GB" u="sng" dirty="0" smtClean="0">
                <a:latin typeface="Arial" panose="020B0604020202020204" pitchFamily="34" charset="0"/>
                <a:cs typeface="Arial" panose="020B0604020202020204" pitchFamily="34" charset="0"/>
              </a:rPr>
              <a:t>You will need your </a:t>
            </a:r>
            <a:r>
              <a:rPr lang="en-GB" i="1" u="sng" dirty="0" smtClean="0">
                <a:solidFill>
                  <a:srgbClr val="FF0000"/>
                </a:solidFill>
                <a:latin typeface="Arial" panose="020B0604020202020204" pitchFamily="34" charset="0"/>
                <a:cs typeface="Arial" panose="020B0604020202020204" pitchFamily="34" charset="0"/>
              </a:rPr>
              <a:t>exercise book,</a:t>
            </a:r>
            <a:r>
              <a:rPr lang="en-GB" u="sng" dirty="0" smtClean="0">
                <a:latin typeface="Arial" panose="020B0604020202020204" pitchFamily="34" charset="0"/>
                <a:cs typeface="Arial" panose="020B0604020202020204" pitchFamily="34" charset="0"/>
              </a:rPr>
              <a:t> and </a:t>
            </a:r>
            <a:r>
              <a:rPr lang="en-GB" i="1" u="sng" dirty="0" smtClean="0">
                <a:solidFill>
                  <a:srgbClr val="FF0000"/>
                </a:solidFill>
                <a:latin typeface="Arial" panose="020B0604020202020204" pitchFamily="34" charset="0"/>
                <a:cs typeface="Arial" panose="020B0604020202020204" pitchFamily="34" charset="0"/>
              </a:rPr>
              <a:t>a pencil</a:t>
            </a:r>
            <a:r>
              <a:rPr lang="en-GB" u="sng" dirty="0" smtClean="0">
                <a:latin typeface="Arial" panose="020B0604020202020204" pitchFamily="34" charset="0"/>
                <a:cs typeface="Arial" panose="020B0604020202020204" pitchFamily="34" charset="0"/>
              </a:rPr>
              <a:t> for this task. Remember to write down the challenge you have chosen.</a:t>
            </a:r>
          </a:p>
          <a:p>
            <a:pPr marL="0" indent="0">
              <a:buNone/>
            </a:pPr>
            <a:endParaRPr lang="en-GB" i="1" u="sng" dirty="0">
              <a:solidFill>
                <a:srgbClr val="FF0000"/>
              </a:solidFill>
              <a:latin typeface="NTPreCursive" panose="03000400000000000000" pitchFamily="66" charset="0"/>
            </a:endParaRPr>
          </a:p>
        </p:txBody>
      </p:sp>
      <p:sp>
        <p:nvSpPr>
          <p:cNvPr id="11" name="Title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Wednesday </a:t>
            </a:r>
            <a:r>
              <a:rPr lang="en-GB" u="sng" dirty="0">
                <a:latin typeface="Arial" panose="020B0604020202020204" pitchFamily="34" charset="0"/>
                <a:cs typeface="Arial" panose="020B0604020202020204" pitchFamily="34" charset="0"/>
              </a:rPr>
              <a:t>6</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2020                   06.05.20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add equal groups.</a:t>
            </a:r>
            <a:endParaRPr lang="en-GB"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t="-498" b="50128"/>
          <a:stretch/>
        </p:blipFill>
        <p:spPr>
          <a:xfrm>
            <a:off x="6359384" y="2822332"/>
            <a:ext cx="2315308" cy="3956094"/>
          </a:xfrm>
          <a:prstGeom prst="rect">
            <a:avLst/>
          </a:prstGeom>
        </p:spPr>
      </p:pic>
      <p:pic>
        <p:nvPicPr>
          <p:cNvPr id="3" name="Picture 2"/>
          <p:cNvPicPr>
            <a:picLocks noChangeAspect="1"/>
          </p:cNvPicPr>
          <p:nvPr/>
        </p:nvPicPr>
        <p:blipFill>
          <a:blip r:embed="rId4"/>
          <a:stretch>
            <a:fillRect/>
          </a:stretch>
        </p:blipFill>
        <p:spPr>
          <a:xfrm>
            <a:off x="9288341" y="2868942"/>
            <a:ext cx="2217859" cy="3909484"/>
          </a:xfrm>
          <a:prstGeom prst="rect">
            <a:avLst/>
          </a:prstGeom>
        </p:spPr>
      </p:pic>
      <p:pic>
        <p:nvPicPr>
          <p:cNvPr id="12" name="Picture 11"/>
          <p:cNvPicPr>
            <a:picLocks noChangeAspect="1"/>
          </p:cNvPicPr>
          <p:nvPr/>
        </p:nvPicPr>
        <p:blipFill>
          <a:blip r:embed="rId5"/>
          <a:stretch>
            <a:fillRect/>
          </a:stretch>
        </p:blipFill>
        <p:spPr>
          <a:xfrm>
            <a:off x="3792414" y="2842240"/>
            <a:ext cx="1833931" cy="4050690"/>
          </a:xfrm>
          <a:prstGeom prst="rect">
            <a:avLst/>
          </a:prstGeom>
        </p:spPr>
      </p:pic>
      <p:pic>
        <p:nvPicPr>
          <p:cNvPr id="9" name="Picture 8" descr="Pencil Eraser Rubber · Free vector graphic on Pixaba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5773" y="2838287"/>
            <a:ext cx="288000" cy="394971"/>
          </a:xfrm>
          <a:prstGeom prst="rect">
            <a:avLst/>
          </a:prstGeom>
        </p:spPr>
      </p:pic>
      <p:pic>
        <p:nvPicPr>
          <p:cNvPr id="13" name="Picture 12" descr="Free vector graphic: Cloud, Thought, Weather - Free Imag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7893" y="2795682"/>
            <a:ext cx="554418" cy="370767"/>
          </a:xfrm>
          <a:prstGeom prst="rect">
            <a:avLst/>
          </a:prstGeom>
        </p:spPr>
      </p:pic>
      <p:pic>
        <p:nvPicPr>
          <p:cNvPr id="14" name="Picture 13" descr="Yellow Crescent Half Moon Vector Clipart image - Fre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4361" y="2822332"/>
            <a:ext cx="466812" cy="493981"/>
          </a:xfrm>
          <a:prstGeom prst="rect">
            <a:avLst/>
          </a:prstGeom>
        </p:spPr>
      </p:pic>
      <p:pic>
        <p:nvPicPr>
          <p:cNvPr id="15" name="Picture 14" descr="Clipart - Cartoon Gold Sta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39378" y="2822332"/>
            <a:ext cx="522387" cy="456666"/>
          </a:xfrm>
          <a:prstGeom prst="rect">
            <a:avLst/>
          </a:prstGeom>
        </p:spPr>
      </p:pic>
    </p:spTree>
    <p:extLst>
      <p:ext uri="{BB962C8B-B14F-4D97-AF65-F5344CB8AC3E}">
        <p14:creationId xmlns:p14="http://schemas.microsoft.com/office/powerpoint/2010/main" val="336281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825625"/>
            <a:ext cx="10515600" cy="4351338"/>
          </a:xfrm>
        </p:spPr>
        <p:txBody>
          <a:bodyPr>
            <a:normAutofit/>
          </a:bodyPr>
          <a:lstStyle/>
          <a:p>
            <a:pPr marL="0" indent="0" algn="ctr">
              <a:buNone/>
            </a:pPr>
            <a:r>
              <a:rPr lang="en-GB" sz="3600" dirty="0" smtClean="0">
                <a:latin typeface="Arial" panose="020B0604020202020204" pitchFamily="34" charset="0"/>
                <a:cs typeface="Arial" panose="020B0604020202020204" pitchFamily="34" charset="0"/>
              </a:rPr>
              <a:t>Plenary:</a:t>
            </a:r>
            <a:endParaRPr lang="en-GB" sz="3600" dirty="0">
              <a:latin typeface="Arial" panose="020B0604020202020204" pitchFamily="34" charset="0"/>
              <a:cs typeface="Arial" panose="020B0604020202020204" pitchFamily="34" charset="0"/>
            </a:endParaRPr>
          </a:p>
          <a:p>
            <a:pPr marL="0" indent="0" algn="ctr">
              <a:buNone/>
            </a:pPr>
            <a:r>
              <a:rPr lang="en-GB" sz="3600" dirty="0" smtClean="0">
                <a:latin typeface="Arial" panose="020B0604020202020204" pitchFamily="34" charset="0"/>
                <a:cs typeface="Arial" panose="020B0604020202020204" pitchFamily="34" charset="0"/>
              </a:rPr>
              <a:t>Discuss the following problem with a grown up.</a:t>
            </a:r>
            <a:endParaRPr lang="en-GB" sz="3600" dirty="0">
              <a:latin typeface="Arial" panose="020B0604020202020204" pitchFamily="34" charset="0"/>
              <a:cs typeface="Arial" panose="020B0604020202020204" pitchFamily="34" charset="0"/>
            </a:endParaRPr>
          </a:p>
        </p:txBody>
      </p:sp>
      <p:sp>
        <p:nvSpPr>
          <p:cNvPr id="6" name="Title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Wednesday </a:t>
            </a:r>
            <a:r>
              <a:rPr lang="en-GB" u="sng" dirty="0">
                <a:latin typeface="Arial" panose="020B0604020202020204" pitchFamily="34" charset="0"/>
                <a:cs typeface="Arial" panose="020B0604020202020204" pitchFamily="34" charset="0"/>
              </a:rPr>
              <a:t>6</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2020                   06.05.20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add equal groups.</a:t>
            </a:r>
            <a:endParaRPr lang="en-GB"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851030" y="3021751"/>
            <a:ext cx="5099539" cy="3763714"/>
          </a:xfrm>
          <a:prstGeom prst="rect">
            <a:avLst/>
          </a:prstGeom>
        </p:spPr>
      </p:pic>
    </p:spTree>
    <p:extLst>
      <p:ext uri="{BB962C8B-B14F-4D97-AF65-F5344CB8AC3E}">
        <p14:creationId xmlns:p14="http://schemas.microsoft.com/office/powerpoint/2010/main" val="1501623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72208" y="1690688"/>
            <a:ext cx="11620500" cy="4543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Starter:</a:t>
            </a: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What does double mean? Discuss with your grown up.</a:t>
            </a:r>
            <a:endParaRPr lang="en-GB"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7" name="Title 1"/>
          <p:cNvSpPr txBox="1">
            <a:spLocks/>
          </p:cNvSpPr>
          <p:nvPr/>
        </p:nvSpPr>
        <p:spPr>
          <a:xfrm>
            <a:off x="767862" y="525096"/>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Thursday </a:t>
            </a:r>
            <a:r>
              <a:rPr lang="en-GB" u="sng" dirty="0">
                <a:latin typeface="Arial" panose="020B0604020202020204" pitchFamily="34" charset="0"/>
                <a:cs typeface="Arial" panose="020B0604020202020204" pitchFamily="34" charset="0"/>
              </a:rPr>
              <a:t>7</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a:t>
            </a:r>
            <a:r>
              <a:rPr lang="en-GB" u="sng" dirty="0" smtClean="0">
                <a:latin typeface="Arial" panose="020B0604020202020204" pitchFamily="34" charset="0"/>
                <a:cs typeface="Arial" panose="020B0604020202020204" pitchFamily="34" charset="0"/>
              </a:rPr>
              <a:t>07.05.20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a:t>
            </a:r>
            <a:r>
              <a:rPr lang="en-GB" dirty="0" smtClean="0">
                <a:solidFill>
                  <a:srgbClr val="FF0000"/>
                </a:solidFill>
                <a:latin typeface="Arial" panose="020B0604020202020204" pitchFamily="34" charset="0"/>
                <a:cs typeface="Arial" panose="020B0604020202020204" pitchFamily="34" charset="0"/>
              </a:rPr>
              <a:t>double numbers within 20.</a:t>
            </a:r>
            <a:endParaRPr lang="en-GB" dirty="0">
              <a:solidFill>
                <a:srgbClr val="FF0000"/>
              </a:solidFill>
              <a:latin typeface="Arial" panose="020B0604020202020204" pitchFamily="34" charset="0"/>
              <a:cs typeface="Arial" panose="020B0604020202020204" pitchFamily="34" charset="0"/>
            </a:endParaRPr>
          </a:p>
        </p:txBody>
      </p:sp>
      <p:sp>
        <p:nvSpPr>
          <p:cNvPr id="8" name="Explosion 2 7"/>
          <p:cNvSpPr/>
          <p:nvPr/>
        </p:nvSpPr>
        <p:spPr>
          <a:xfrm rot="323842">
            <a:off x="1097530" y="2473678"/>
            <a:ext cx="9676619" cy="4480489"/>
          </a:xfrm>
          <a:prstGeom prst="irregularSeal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9" name="TextBox 8"/>
          <p:cNvSpPr txBox="1"/>
          <p:nvPr/>
        </p:nvSpPr>
        <p:spPr>
          <a:xfrm>
            <a:off x="3347204" y="3710131"/>
            <a:ext cx="4838434" cy="2308324"/>
          </a:xfrm>
          <a:prstGeom prst="rect">
            <a:avLst/>
          </a:prstGeom>
          <a:noFill/>
        </p:spPr>
        <p:txBody>
          <a:bodyPr wrap="square" rtlCol="0">
            <a:spAutoFit/>
          </a:bodyPr>
          <a:lstStyle/>
          <a:p>
            <a:pPr algn="ctr"/>
            <a:r>
              <a:rPr lang="en-GB" sz="2400" b="1" dirty="0" smtClean="0"/>
              <a:t>Teaching Point:</a:t>
            </a:r>
          </a:p>
          <a:p>
            <a:pPr algn="ctr"/>
            <a:r>
              <a:rPr lang="en-GB" sz="2400" b="1" i="1" u="sng" dirty="0" smtClean="0">
                <a:solidFill>
                  <a:srgbClr val="FF0000"/>
                </a:solidFill>
              </a:rPr>
              <a:t>Doubling</a:t>
            </a:r>
            <a:r>
              <a:rPr lang="en-GB" sz="2400" b="1" dirty="0" smtClean="0"/>
              <a:t> is when you </a:t>
            </a:r>
            <a:r>
              <a:rPr lang="en-GB" sz="2400" b="1" i="1" u="sng" dirty="0" smtClean="0">
                <a:solidFill>
                  <a:srgbClr val="FF0000"/>
                </a:solidFill>
              </a:rPr>
              <a:t>add the same two numbers together</a:t>
            </a:r>
            <a:r>
              <a:rPr lang="en-GB" sz="2400" b="1" dirty="0" smtClean="0"/>
              <a:t>. For example: Double 3 is the same as 3 + 3. When  you add 3 and 3 you get 6, so double 3 is 6 </a:t>
            </a:r>
            <a:r>
              <a:rPr lang="en-GB" sz="2400" b="1" dirty="0" smtClean="0">
                <a:sym typeface="Wingdings" panose="05000000000000000000" pitchFamily="2" charset="2"/>
              </a:rPr>
              <a:t></a:t>
            </a:r>
            <a:endParaRPr lang="en-GB" sz="2400" b="1" dirty="0"/>
          </a:p>
        </p:txBody>
      </p:sp>
    </p:spTree>
    <p:extLst>
      <p:ext uri="{BB962C8B-B14F-4D97-AF65-F5344CB8AC3E}">
        <p14:creationId xmlns:p14="http://schemas.microsoft.com/office/powerpoint/2010/main" val="9465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961" y="1743564"/>
            <a:ext cx="11692077" cy="917575"/>
          </a:xfrm>
          <a:prstGeom prst="rect">
            <a:avLst/>
          </a:prstGeom>
          <a:ln w="762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latin typeface="Arial" panose="020B0604020202020204" pitchFamily="34" charset="0"/>
                <a:cs typeface="Arial" panose="020B0604020202020204" pitchFamily="34" charset="0"/>
              </a:rPr>
              <a:t>Task: </a:t>
            </a:r>
            <a:r>
              <a:rPr lang="en-GB" u="sng" dirty="0" smtClean="0">
                <a:latin typeface="Arial" panose="020B0604020202020204" pitchFamily="34" charset="0"/>
                <a:cs typeface="Arial" panose="020B0604020202020204" pitchFamily="34" charset="0"/>
              </a:rPr>
              <a:t>You will need your </a:t>
            </a:r>
            <a:r>
              <a:rPr lang="en-GB" i="1" u="sng" dirty="0" smtClean="0">
                <a:solidFill>
                  <a:srgbClr val="FF0000"/>
                </a:solidFill>
                <a:latin typeface="Arial" panose="020B0604020202020204" pitchFamily="34" charset="0"/>
                <a:cs typeface="Arial" panose="020B0604020202020204" pitchFamily="34" charset="0"/>
              </a:rPr>
              <a:t>exercise book,</a:t>
            </a:r>
            <a:r>
              <a:rPr lang="en-GB" u="sng" dirty="0" smtClean="0">
                <a:latin typeface="Arial" panose="020B0604020202020204" pitchFamily="34" charset="0"/>
                <a:cs typeface="Arial" panose="020B0604020202020204" pitchFamily="34" charset="0"/>
              </a:rPr>
              <a:t> a</a:t>
            </a:r>
            <a:r>
              <a:rPr lang="en-GB" i="1" u="sng" dirty="0" smtClean="0">
                <a:latin typeface="Arial" panose="020B0604020202020204" pitchFamily="34" charset="0"/>
                <a:cs typeface="Arial" panose="020B0604020202020204" pitchFamily="34" charset="0"/>
              </a:rPr>
              <a:t> </a:t>
            </a:r>
            <a:r>
              <a:rPr lang="en-GB" i="1" u="sng" dirty="0" smtClean="0">
                <a:solidFill>
                  <a:srgbClr val="FF0000"/>
                </a:solidFill>
                <a:latin typeface="Arial" panose="020B0604020202020204" pitchFamily="34" charset="0"/>
                <a:cs typeface="Arial" panose="020B0604020202020204" pitchFamily="34" charset="0"/>
              </a:rPr>
              <a:t>pencil</a:t>
            </a:r>
            <a:r>
              <a:rPr lang="en-GB" i="1" u="sng" dirty="0" smtClean="0">
                <a:latin typeface="Arial" panose="020B0604020202020204" pitchFamily="34" charset="0"/>
                <a:cs typeface="Arial" panose="020B0604020202020204" pitchFamily="34" charset="0"/>
              </a:rPr>
              <a:t> and </a:t>
            </a:r>
            <a:r>
              <a:rPr lang="en-GB" i="1" u="sng" dirty="0" smtClean="0">
                <a:solidFill>
                  <a:srgbClr val="FF0000"/>
                </a:solidFill>
                <a:latin typeface="Arial" panose="020B0604020202020204" pitchFamily="34" charset="0"/>
                <a:cs typeface="Arial" panose="020B0604020202020204" pitchFamily="34" charset="0"/>
              </a:rPr>
              <a:t>two crayons </a:t>
            </a:r>
            <a:r>
              <a:rPr lang="en-GB" u="sng" dirty="0" smtClean="0">
                <a:latin typeface="Arial" panose="020B0604020202020204" pitchFamily="34" charset="0"/>
                <a:cs typeface="Arial" panose="020B0604020202020204" pitchFamily="34" charset="0"/>
              </a:rPr>
              <a:t>for </a:t>
            </a:r>
            <a:r>
              <a:rPr lang="en-GB" u="sng" dirty="0" smtClean="0">
                <a:latin typeface="Arial" panose="020B0604020202020204" pitchFamily="34" charset="0"/>
                <a:cs typeface="Arial" panose="020B0604020202020204" pitchFamily="34" charset="0"/>
              </a:rPr>
              <a:t>this task. Remember to write down the challenge you have chosen.</a:t>
            </a:r>
          </a:p>
          <a:p>
            <a:pPr marL="0" indent="0">
              <a:buFont typeface="Arial" panose="020B0604020202020204" pitchFamily="34" charset="0"/>
              <a:buNone/>
            </a:pPr>
            <a:endParaRPr lang="en-GB" i="1" u="sng" dirty="0" smtClean="0">
              <a:solidFill>
                <a:srgbClr val="FF0000"/>
              </a:solidFill>
              <a:latin typeface="NTPreCursive" panose="03000400000000000000" pitchFamily="66" charset="0"/>
            </a:endParaRPr>
          </a:p>
          <a:p>
            <a:pPr marL="0" indent="0">
              <a:buFont typeface="Arial" panose="020B0604020202020204" pitchFamily="34" charset="0"/>
              <a:buNone/>
            </a:pPr>
            <a:endParaRPr lang="en-GB" i="1" u="sng" dirty="0">
              <a:solidFill>
                <a:srgbClr val="FF0000"/>
              </a:solidFill>
              <a:latin typeface="NTPreCursive" panose="03000400000000000000" pitchFamily="66" charset="0"/>
            </a:endParaRPr>
          </a:p>
        </p:txBody>
      </p:sp>
      <p:sp>
        <p:nvSpPr>
          <p:cNvPr id="6" name="TextBox 5"/>
          <p:cNvSpPr txBox="1"/>
          <p:nvPr/>
        </p:nvSpPr>
        <p:spPr>
          <a:xfrm>
            <a:off x="219074" y="2897109"/>
            <a:ext cx="4752975" cy="3754874"/>
          </a:xfrm>
          <a:prstGeom prst="rect">
            <a:avLst/>
          </a:prstGeom>
          <a:noFill/>
          <a:ln w="76200">
            <a:solidFill>
              <a:srgbClr val="FF0000"/>
            </a:solidFill>
          </a:ln>
        </p:spPr>
        <p:txBody>
          <a:bodyPr wrap="square" rtlCol="0">
            <a:spAutoFit/>
          </a:bodyPr>
          <a:lstStyle/>
          <a:p>
            <a:pPr algn="ctr"/>
            <a:r>
              <a:rPr lang="en-GB" sz="2000" u="sng" dirty="0" smtClean="0">
                <a:latin typeface="Arial" panose="020B0604020202020204" pitchFamily="34" charset="0"/>
                <a:cs typeface="Arial" panose="020B0604020202020204" pitchFamily="34" charset="0"/>
              </a:rPr>
              <a:t>Steps</a:t>
            </a:r>
          </a:p>
          <a:p>
            <a:pPr algn="ctr"/>
            <a:endParaRPr lang="en-GB" u="sng" dirty="0" smtClean="0">
              <a:latin typeface="Arial" panose="020B0604020202020204" pitchFamily="34" charset="0"/>
              <a:cs typeface="Arial" panose="020B0604020202020204" pitchFamily="34" charset="0"/>
            </a:endParaRPr>
          </a:p>
          <a:p>
            <a:pPr marL="342900" indent="-342900">
              <a:buAutoNum type="arabicParenR"/>
            </a:pPr>
            <a:r>
              <a:rPr lang="en-GB" sz="2000" dirty="0" smtClean="0">
                <a:latin typeface="Arial" panose="020B0604020202020204" pitchFamily="34" charset="0"/>
                <a:cs typeface="Arial" panose="020B0604020202020204" pitchFamily="34" charset="0"/>
              </a:rPr>
              <a:t>Choose your challenge.</a:t>
            </a:r>
          </a:p>
          <a:p>
            <a:pPr marL="342900" indent="-342900">
              <a:buAutoNum type="arabicParenR"/>
            </a:pPr>
            <a:r>
              <a:rPr lang="en-GB" sz="2000" dirty="0" smtClean="0">
                <a:latin typeface="Arial" panose="020B0604020202020204" pitchFamily="34" charset="0"/>
                <a:cs typeface="Arial" panose="020B0604020202020204" pitchFamily="34" charset="0"/>
              </a:rPr>
              <a:t>Write down the </a:t>
            </a:r>
            <a:r>
              <a:rPr lang="en-GB" sz="2000" dirty="0" smtClean="0">
                <a:latin typeface="Arial" panose="020B0604020202020204" pitchFamily="34" charset="0"/>
                <a:cs typeface="Arial" panose="020B0604020202020204" pitchFamily="34" charset="0"/>
              </a:rPr>
              <a:t>number that you are doubling.</a:t>
            </a:r>
            <a:endParaRPr lang="en-GB" sz="2000" dirty="0" smtClean="0">
              <a:latin typeface="Arial" panose="020B0604020202020204" pitchFamily="34" charset="0"/>
              <a:cs typeface="Arial" panose="020B0604020202020204" pitchFamily="34" charset="0"/>
            </a:endParaRPr>
          </a:p>
          <a:p>
            <a:pPr marL="342900" indent="-342900">
              <a:buAutoNum type="arabicParenR"/>
            </a:pPr>
            <a:r>
              <a:rPr lang="en-GB" sz="2000" dirty="0" smtClean="0">
                <a:latin typeface="Arial" panose="020B0604020202020204" pitchFamily="34" charset="0"/>
                <a:cs typeface="Arial" panose="020B0604020202020204" pitchFamily="34" charset="0"/>
              </a:rPr>
              <a:t>Draw </a:t>
            </a:r>
            <a:r>
              <a:rPr lang="en-GB" sz="2000" dirty="0" smtClean="0">
                <a:latin typeface="Arial" panose="020B0604020202020204" pitchFamily="34" charset="0"/>
                <a:cs typeface="Arial" panose="020B0604020202020204" pitchFamily="34" charset="0"/>
              </a:rPr>
              <a:t>your doubl</a:t>
            </a:r>
            <a:r>
              <a:rPr lang="en-GB" sz="2000" dirty="0" smtClean="0">
                <a:latin typeface="Arial" panose="020B0604020202020204" pitchFamily="34" charset="0"/>
                <a:cs typeface="Arial" panose="020B0604020202020204" pitchFamily="34" charset="0"/>
              </a:rPr>
              <a:t>e using different coloured dots.</a:t>
            </a:r>
            <a:endParaRPr lang="en-GB" sz="2000" dirty="0" smtClean="0">
              <a:latin typeface="Arial" panose="020B0604020202020204" pitchFamily="34" charset="0"/>
              <a:cs typeface="Arial" panose="020B0604020202020204" pitchFamily="34" charset="0"/>
            </a:endParaRPr>
          </a:p>
          <a:p>
            <a:pPr marL="342900" indent="-342900">
              <a:buAutoNum type="arabicParenR"/>
            </a:pPr>
            <a:r>
              <a:rPr lang="en-GB" sz="2000" dirty="0" smtClean="0">
                <a:latin typeface="Arial" panose="020B0604020202020204" pitchFamily="34" charset="0"/>
                <a:cs typeface="Arial" panose="020B0604020202020204" pitchFamily="34" charset="0"/>
              </a:rPr>
              <a:t>Count the dots.</a:t>
            </a:r>
            <a:endParaRPr lang="en-GB" sz="2000" dirty="0" smtClean="0">
              <a:latin typeface="Arial" panose="020B0604020202020204" pitchFamily="34" charset="0"/>
              <a:cs typeface="Arial" panose="020B0604020202020204" pitchFamily="34" charset="0"/>
            </a:endParaRPr>
          </a:p>
          <a:p>
            <a:pPr marL="342900" indent="-342900">
              <a:buAutoNum type="arabicParenR"/>
            </a:pPr>
            <a:r>
              <a:rPr lang="en-GB" sz="2000" dirty="0" smtClean="0">
                <a:latin typeface="Arial" panose="020B0604020202020204" pitchFamily="34" charset="0"/>
                <a:cs typeface="Arial" panose="020B0604020202020204" pitchFamily="34" charset="0"/>
              </a:rPr>
              <a:t>Write </a:t>
            </a:r>
            <a:r>
              <a:rPr lang="en-GB" sz="2000" dirty="0" smtClean="0">
                <a:latin typeface="Arial" panose="020B0604020202020204" pitchFamily="34" charset="0"/>
                <a:cs typeface="Arial" panose="020B0604020202020204" pitchFamily="34" charset="0"/>
              </a:rPr>
              <a:t>your answer</a:t>
            </a:r>
            <a:r>
              <a:rPr lang="en-GB" sz="2000" dirty="0" smtClean="0">
                <a:latin typeface="Arial" panose="020B0604020202020204" pitchFamily="34" charset="0"/>
                <a:cs typeface="Arial" panose="020B0604020202020204" pitchFamily="34" charset="0"/>
              </a:rPr>
              <a:t>.</a:t>
            </a:r>
          </a:p>
          <a:p>
            <a:pPr algn="ctr"/>
            <a:r>
              <a:rPr lang="en-GB" sz="2000" dirty="0" err="1" smtClean="0">
                <a:latin typeface="Arial" panose="020B0604020202020204" pitchFamily="34" charset="0"/>
                <a:cs typeface="Arial" panose="020B0604020202020204" pitchFamily="34" charset="0"/>
              </a:rPr>
              <a:t>Eg</a:t>
            </a:r>
            <a:r>
              <a:rPr lang="en-GB" sz="2000" dirty="0" smtClean="0">
                <a:latin typeface="Arial" panose="020B0604020202020204" pitchFamily="34" charset="0"/>
                <a:cs typeface="Arial" panose="020B0604020202020204" pitchFamily="34" charset="0"/>
              </a:rPr>
              <a:t>:</a:t>
            </a:r>
          </a:p>
          <a:p>
            <a:pPr algn="ctr"/>
            <a:r>
              <a:rPr lang="en-GB" sz="2000" dirty="0" smtClean="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Double 2 is 4.</a:t>
            </a:r>
          </a:p>
          <a:p>
            <a:endParaRPr lang="en-GB" sz="2000" dirty="0" smtClean="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16398613"/>
              </p:ext>
            </p:extLst>
          </p:nvPr>
        </p:nvGraphicFramePr>
        <p:xfrm>
          <a:off x="5160238" y="2960007"/>
          <a:ext cx="6781800" cy="3636321"/>
        </p:xfrm>
        <a:graphic>
          <a:graphicData uri="http://schemas.openxmlformats.org/drawingml/2006/table">
            <a:tbl>
              <a:tblPr firstRow="1" bandRow="1">
                <a:tableStyleId>{5DA37D80-6434-44D0-A028-1B22A696006F}</a:tableStyleId>
              </a:tblPr>
              <a:tblGrid>
                <a:gridCol w="2260600">
                  <a:extLst>
                    <a:ext uri="{9D8B030D-6E8A-4147-A177-3AD203B41FA5}">
                      <a16:colId xmlns:a16="http://schemas.microsoft.com/office/drawing/2014/main" val="2459128475"/>
                    </a:ext>
                  </a:extLst>
                </a:gridCol>
                <a:gridCol w="2260600">
                  <a:extLst>
                    <a:ext uri="{9D8B030D-6E8A-4147-A177-3AD203B41FA5}">
                      <a16:colId xmlns:a16="http://schemas.microsoft.com/office/drawing/2014/main" val="1239359496"/>
                    </a:ext>
                  </a:extLst>
                </a:gridCol>
                <a:gridCol w="2260600">
                  <a:extLst>
                    <a:ext uri="{9D8B030D-6E8A-4147-A177-3AD203B41FA5}">
                      <a16:colId xmlns:a16="http://schemas.microsoft.com/office/drawing/2014/main" val="1225656076"/>
                    </a:ext>
                  </a:extLst>
                </a:gridCol>
              </a:tblGrid>
              <a:tr h="469482">
                <a:tc>
                  <a:txBody>
                    <a:bodyPr/>
                    <a:lstStyle/>
                    <a:p>
                      <a:pPr algn="l"/>
                      <a:r>
                        <a:rPr lang="en-GB" sz="2800" dirty="0" smtClean="0"/>
                        <a:t>Clouds</a:t>
                      </a:r>
                      <a:endParaRPr lang="en-GB" sz="2800" dirty="0"/>
                    </a:p>
                  </a:txBody>
                  <a:tcPr/>
                </a:tc>
                <a:tc>
                  <a:txBody>
                    <a:bodyPr/>
                    <a:lstStyle/>
                    <a:p>
                      <a:pPr algn="l"/>
                      <a:r>
                        <a:rPr lang="en-GB" sz="2800" dirty="0" smtClean="0"/>
                        <a:t>Moons</a:t>
                      </a:r>
                      <a:endParaRPr lang="en-GB" sz="2800" dirty="0"/>
                    </a:p>
                  </a:txBody>
                  <a:tcPr/>
                </a:tc>
                <a:tc>
                  <a:txBody>
                    <a:bodyPr/>
                    <a:lstStyle/>
                    <a:p>
                      <a:pPr algn="l"/>
                      <a:r>
                        <a:rPr lang="en-GB" sz="2800" dirty="0" smtClean="0"/>
                        <a:t>Stars</a:t>
                      </a:r>
                      <a:endParaRPr lang="en-GB" sz="2800" dirty="0"/>
                    </a:p>
                  </a:txBody>
                  <a:tcPr/>
                </a:tc>
                <a:extLst>
                  <a:ext uri="{0D108BD9-81ED-4DB2-BD59-A6C34878D82A}">
                    <a16:rowId xmlns:a16="http://schemas.microsoft.com/office/drawing/2014/main" val="2751458433"/>
                  </a:ext>
                </a:extLst>
              </a:tr>
              <a:tr h="469482">
                <a:tc>
                  <a:txBody>
                    <a:bodyPr/>
                    <a:lstStyle/>
                    <a:p>
                      <a:pPr algn="ctr"/>
                      <a:r>
                        <a:rPr lang="en-GB" sz="2800" dirty="0" smtClean="0"/>
                        <a:t>2</a:t>
                      </a:r>
                      <a:endParaRPr lang="en-GB" sz="2800" dirty="0"/>
                    </a:p>
                  </a:txBody>
                  <a:tcPr/>
                </a:tc>
                <a:tc>
                  <a:txBody>
                    <a:bodyPr/>
                    <a:lstStyle/>
                    <a:p>
                      <a:pPr algn="ctr"/>
                      <a:r>
                        <a:rPr lang="en-GB" sz="2800" dirty="0" smtClean="0"/>
                        <a:t>8</a:t>
                      </a:r>
                      <a:endParaRPr lang="en-GB" sz="2800" dirty="0"/>
                    </a:p>
                  </a:txBody>
                  <a:tcPr/>
                </a:tc>
                <a:tc>
                  <a:txBody>
                    <a:bodyPr/>
                    <a:lstStyle/>
                    <a:p>
                      <a:pPr algn="ctr"/>
                      <a:r>
                        <a:rPr lang="en-GB" sz="2800" dirty="0" smtClean="0"/>
                        <a:t>15</a:t>
                      </a:r>
                      <a:endParaRPr lang="en-GB" sz="2800" dirty="0"/>
                    </a:p>
                  </a:txBody>
                  <a:tcPr/>
                </a:tc>
                <a:extLst>
                  <a:ext uri="{0D108BD9-81ED-4DB2-BD59-A6C34878D82A}">
                    <a16:rowId xmlns:a16="http://schemas.microsoft.com/office/drawing/2014/main" val="1129119216"/>
                  </a:ext>
                </a:extLst>
              </a:tr>
              <a:tr h="469482">
                <a:tc>
                  <a:txBody>
                    <a:bodyPr/>
                    <a:lstStyle/>
                    <a:p>
                      <a:pPr algn="ctr"/>
                      <a:r>
                        <a:rPr lang="en-GB" sz="2800" dirty="0" smtClean="0"/>
                        <a:t>1</a:t>
                      </a:r>
                      <a:endParaRPr lang="en-GB" sz="2800" dirty="0"/>
                    </a:p>
                  </a:txBody>
                  <a:tcPr/>
                </a:tc>
                <a:tc>
                  <a:txBody>
                    <a:bodyPr/>
                    <a:lstStyle/>
                    <a:p>
                      <a:pPr algn="ctr"/>
                      <a:r>
                        <a:rPr lang="en-GB" sz="2800" dirty="0" smtClean="0"/>
                        <a:t>7</a:t>
                      </a:r>
                      <a:endParaRPr lang="en-GB" sz="2800" dirty="0"/>
                    </a:p>
                  </a:txBody>
                  <a:tcPr/>
                </a:tc>
                <a:tc>
                  <a:txBody>
                    <a:bodyPr/>
                    <a:lstStyle/>
                    <a:p>
                      <a:pPr algn="ctr"/>
                      <a:r>
                        <a:rPr lang="en-GB" sz="2800" dirty="0" smtClean="0"/>
                        <a:t>19</a:t>
                      </a:r>
                      <a:endParaRPr lang="en-GB" sz="2800" dirty="0"/>
                    </a:p>
                  </a:txBody>
                  <a:tcPr/>
                </a:tc>
                <a:extLst>
                  <a:ext uri="{0D108BD9-81ED-4DB2-BD59-A6C34878D82A}">
                    <a16:rowId xmlns:a16="http://schemas.microsoft.com/office/drawing/2014/main" val="1252917628"/>
                  </a:ext>
                </a:extLst>
              </a:tr>
              <a:tr h="469482">
                <a:tc>
                  <a:txBody>
                    <a:bodyPr/>
                    <a:lstStyle/>
                    <a:p>
                      <a:pPr algn="ctr"/>
                      <a:r>
                        <a:rPr lang="en-GB" sz="2800" dirty="0" smtClean="0"/>
                        <a:t>3</a:t>
                      </a:r>
                      <a:endParaRPr lang="en-GB" sz="2800" dirty="0"/>
                    </a:p>
                  </a:txBody>
                  <a:tcPr/>
                </a:tc>
                <a:tc>
                  <a:txBody>
                    <a:bodyPr/>
                    <a:lstStyle/>
                    <a:p>
                      <a:pPr algn="ctr"/>
                      <a:r>
                        <a:rPr lang="en-GB" sz="2800" dirty="0" smtClean="0"/>
                        <a:t>10</a:t>
                      </a:r>
                      <a:endParaRPr lang="en-GB" sz="2800" dirty="0"/>
                    </a:p>
                  </a:txBody>
                  <a:tcPr/>
                </a:tc>
                <a:tc>
                  <a:txBody>
                    <a:bodyPr/>
                    <a:lstStyle/>
                    <a:p>
                      <a:pPr algn="ctr"/>
                      <a:r>
                        <a:rPr lang="en-GB" sz="2800" dirty="0" smtClean="0"/>
                        <a:t>20</a:t>
                      </a:r>
                      <a:endParaRPr lang="en-GB" sz="2800" dirty="0"/>
                    </a:p>
                  </a:txBody>
                  <a:tcPr/>
                </a:tc>
                <a:extLst>
                  <a:ext uri="{0D108BD9-81ED-4DB2-BD59-A6C34878D82A}">
                    <a16:rowId xmlns:a16="http://schemas.microsoft.com/office/drawing/2014/main" val="1729724448"/>
                  </a:ext>
                </a:extLst>
              </a:tr>
              <a:tr h="469482">
                <a:tc>
                  <a:txBody>
                    <a:bodyPr/>
                    <a:lstStyle/>
                    <a:p>
                      <a:pPr algn="ctr"/>
                      <a:r>
                        <a:rPr lang="en-GB" sz="2800" dirty="0" smtClean="0"/>
                        <a:t>4</a:t>
                      </a:r>
                      <a:endParaRPr lang="en-GB" sz="2800" dirty="0"/>
                    </a:p>
                  </a:txBody>
                  <a:tcPr/>
                </a:tc>
                <a:tc>
                  <a:txBody>
                    <a:bodyPr/>
                    <a:lstStyle/>
                    <a:p>
                      <a:pPr algn="ctr"/>
                      <a:r>
                        <a:rPr lang="en-GB" sz="2800" dirty="0" smtClean="0"/>
                        <a:t>9</a:t>
                      </a:r>
                      <a:endParaRPr lang="en-GB" sz="2800" dirty="0"/>
                    </a:p>
                  </a:txBody>
                  <a:tcPr/>
                </a:tc>
                <a:tc>
                  <a:txBody>
                    <a:bodyPr/>
                    <a:lstStyle/>
                    <a:p>
                      <a:pPr algn="ctr"/>
                      <a:r>
                        <a:rPr lang="en-GB" sz="2800" dirty="0" smtClean="0"/>
                        <a:t>17</a:t>
                      </a:r>
                      <a:endParaRPr lang="en-GB" sz="2800" dirty="0"/>
                    </a:p>
                  </a:txBody>
                  <a:tcPr/>
                </a:tc>
                <a:extLst>
                  <a:ext uri="{0D108BD9-81ED-4DB2-BD59-A6C34878D82A}">
                    <a16:rowId xmlns:a16="http://schemas.microsoft.com/office/drawing/2014/main" val="1115715014"/>
                  </a:ext>
                </a:extLst>
              </a:tr>
              <a:tr h="469482">
                <a:tc>
                  <a:txBody>
                    <a:bodyPr/>
                    <a:lstStyle/>
                    <a:p>
                      <a:pPr algn="ctr"/>
                      <a:r>
                        <a:rPr lang="en-GB" sz="2800" dirty="0" smtClean="0"/>
                        <a:t>5</a:t>
                      </a:r>
                      <a:endParaRPr lang="en-GB" sz="2800" dirty="0"/>
                    </a:p>
                  </a:txBody>
                  <a:tcPr/>
                </a:tc>
                <a:tc>
                  <a:txBody>
                    <a:bodyPr/>
                    <a:lstStyle/>
                    <a:p>
                      <a:pPr algn="ctr"/>
                      <a:r>
                        <a:rPr lang="en-GB" sz="2800" dirty="0" smtClean="0"/>
                        <a:t>13</a:t>
                      </a:r>
                      <a:endParaRPr lang="en-GB" sz="2800" dirty="0"/>
                    </a:p>
                  </a:txBody>
                  <a:tcPr/>
                </a:tc>
                <a:tc>
                  <a:txBody>
                    <a:bodyPr/>
                    <a:lstStyle/>
                    <a:p>
                      <a:pPr algn="ctr"/>
                      <a:r>
                        <a:rPr lang="en-GB" sz="2800" dirty="0" smtClean="0"/>
                        <a:t>16</a:t>
                      </a:r>
                      <a:endParaRPr lang="en-GB" sz="2800" dirty="0"/>
                    </a:p>
                  </a:txBody>
                  <a:tcPr/>
                </a:tc>
                <a:extLst>
                  <a:ext uri="{0D108BD9-81ED-4DB2-BD59-A6C34878D82A}">
                    <a16:rowId xmlns:a16="http://schemas.microsoft.com/office/drawing/2014/main" val="1985269385"/>
                  </a:ext>
                </a:extLst>
              </a:tr>
              <a:tr h="527361">
                <a:tc>
                  <a:txBody>
                    <a:bodyPr/>
                    <a:lstStyle/>
                    <a:p>
                      <a:pPr algn="ctr"/>
                      <a:r>
                        <a:rPr lang="en-GB" sz="2800" dirty="0" smtClean="0"/>
                        <a:t>6</a:t>
                      </a:r>
                      <a:endParaRPr lang="en-GB" sz="2800" dirty="0"/>
                    </a:p>
                  </a:txBody>
                  <a:tcPr/>
                </a:tc>
                <a:tc>
                  <a:txBody>
                    <a:bodyPr/>
                    <a:lstStyle/>
                    <a:p>
                      <a:pPr algn="ctr"/>
                      <a:r>
                        <a:rPr lang="en-GB" sz="2800" dirty="0" smtClean="0"/>
                        <a:t>12</a:t>
                      </a:r>
                      <a:endParaRPr lang="en-GB" sz="2800" dirty="0"/>
                    </a:p>
                  </a:txBody>
                  <a:tcPr/>
                </a:tc>
                <a:tc>
                  <a:txBody>
                    <a:bodyPr/>
                    <a:lstStyle/>
                    <a:p>
                      <a:pPr algn="ctr"/>
                      <a:r>
                        <a:rPr lang="en-GB" sz="2800" dirty="0" smtClean="0"/>
                        <a:t>18</a:t>
                      </a:r>
                      <a:endParaRPr lang="en-GB" sz="2800" dirty="0"/>
                    </a:p>
                  </a:txBody>
                  <a:tcPr/>
                </a:tc>
                <a:extLst>
                  <a:ext uri="{0D108BD9-81ED-4DB2-BD59-A6C34878D82A}">
                    <a16:rowId xmlns:a16="http://schemas.microsoft.com/office/drawing/2014/main" val="654946196"/>
                  </a:ext>
                </a:extLst>
              </a:tr>
            </a:tbl>
          </a:graphicData>
        </a:graphic>
      </p:graphicFrame>
      <p:pic>
        <p:nvPicPr>
          <p:cNvPr id="8" name="Picture 7" descr="Free vector graphic: Cloud, Thought, Weather - Free Imag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9335" y="2933352"/>
            <a:ext cx="679938" cy="454708"/>
          </a:xfrm>
          <a:prstGeom prst="rect">
            <a:avLst/>
          </a:prstGeom>
        </p:spPr>
      </p:pic>
      <p:pic>
        <p:nvPicPr>
          <p:cNvPr id="9" name="Picture 8" descr="Yellow Crescent Half Moon Vector Clipart image - Fre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41" y="2971594"/>
            <a:ext cx="371535" cy="393159"/>
          </a:xfrm>
          <a:prstGeom prst="rect">
            <a:avLst/>
          </a:prstGeom>
        </p:spPr>
      </p:pic>
      <p:pic>
        <p:nvPicPr>
          <p:cNvPr id="10" name="Picture 9" descr="Clipart - Cartoon Gold St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2088" y="2971594"/>
            <a:ext cx="522387" cy="456666"/>
          </a:xfrm>
          <a:prstGeom prst="rect">
            <a:avLst/>
          </a:prstGeom>
        </p:spPr>
      </p:pic>
      <p:pic>
        <p:nvPicPr>
          <p:cNvPr id="11" name="Picture 10" descr="Pencil Eraser Rubber · Free vector graphic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7150" y="2774711"/>
            <a:ext cx="288000" cy="394971"/>
          </a:xfrm>
          <a:prstGeom prst="rect">
            <a:avLst/>
          </a:prstGeom>
        </p:spPr>
      </p:pic>
      <p:pic>
        <p:nvPicPr>
          <p:cNvPr id="12" name="Picture 11" descr="Tick Mark Correct · Free vector graphic on Pixaba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7466" y="2971594"/>
            <a:ext cx="319088" cy="295680"/>
          </a:xfrm>
          <a:prstGeom prst="rect">
            <a:avLst/>
          </a:prstGeom>
        </p:spPr>
      </p:pic>
      <p:sp>
        <p:nvSpPr>
          <p:cNvPr id="2" name="Oval 1"/>
          <p:cNvSpPr/>
          <p:nvPr/>
        </p:nvSpPr>
        <p:spPr>
          <a:xfrm>
            <a:off x="1610358" y="5696827"/>
            <a:ext cx="234462"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957932" y="5696827"/>
            <a:ext cx="234462"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629376" y="6020517"/>
            <a:ext cx="234462"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957932" y="6020517"/>
            <a:ext cx="234462"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txBox="1">
            <a:spLocks/>
          </p:cNvSpPr>
          <p:nvPr/>
        </p:nvSpPr>
        <p:spPr>
          <a:xfrm>
            <a:off x="767862" y="525096"/>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Thursday </a:t>
            </a:r>
            <a:r>
              <a:rPr lang="en-GB" u="sng" dirty="0">
                <a:latin typeface="Arial" panose="020B0604020202020204" pitchFamily="34" charset="0"/>
                <a:cs typeface="Arial" panose="020B0604020202020204" pitchFamily="34" charset="0"/>
              </a:rPr>
              <a:t>7</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a:t>
            </a:r>
            <a:r>
              <a:rPr lang="en-GB" u="sng" dirty="0" smtClean="0">
                <a:latin typeface="Arial" panose="020B0604020202020204" pitchFamily="34" charset="0"/>
                <a:cs typeface="Arial" panose="020B0604020202020204" pitchFamily="34" charset="0"/>
              </a:rPr>
              <a:t>07.05.20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a:t>
            </a:r>
            <a:r>
              <a:rPr lang="en-GB" dirty="0" smtClean="0">
                <a:solidFill>
                  <a:srgbClr val="FF0000"/>
                </a:solidFill>
                <a:latin typeface="Arial" panose="020B0604020202020204" pitchFamily="34" charset="0"/>
                <a:cs typeface="Arial" panose="020B0604020202020204" pitchFamily="34" charset="0"/>
              </a:rPr>
              <a:t>double numbers within 20.</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659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0" y="1614610"/>
            <a:ext cx="10515600" cy="4351338"/>
          </a:xfrm>
        </p:spPr>
        <p:txBody>
          <a:bodyPr>
            <a:normAutofit/>
          </a:bodyPr>
          <a:lstStyle/>
          <a:p>
            <a:pPr marL="0" indent="0" algn="ctr">
              <a:buNone/>
            </a:pPr>
            <a:r>
              <a:rPr lang="en-GB" sz="4800" dirty="0" smtClean="0">
                <a:latin typeface="Arial" panose="020B0604020202020204" pitchFamily="34" charset="0"/>
                <a:cs typeface="Arial" panose="020B0604020202020204" pitchFamily="34" charset="0"/>
              </a:rPr>
              <a:t>Plenary</a:t>
            </a:r>
            <a:r>
              <a:rPr lang="en-GB" sz="4800" dirty="0" smtClean="0">
                <a:latin typeface="Arial" panose="020B0604020202020204" pitchFamily="34" charset="0"/>
                <a:cs typeface="Arial" panose="020B0604020202020204" pitchFamily="34" charset="0"/>
              </a:rPr>
              <a:t>:</a:t>
            </a:r>
          </a:p>
          <a:p>
            <a:pPr marL="0" indent="0" algn="ctr">
              <a:buNone/>
            </a:pPr>
            <a:endParaRPr lang="en-GB" sz="4800" dirty="0" smtClean="0">
              <a:latin typeface="Arial" panose="020B0604020202020204" pitchFamily="34" charset="0"/>
              <a:cs typeface="Arial" panose="020B0604020202020204" pitchFamily="34" charset="0"/>
            </a:endParaRPr>
          </a:p>
          <a:p>
            <a:pPr marL="0" indent="0" algn="ctr">
              <a:buNone/>
            </a:pPr>
            <a:endParaRPr lang="en-GB" sz="4800" dirty="0">
              <a:latin typeface="Arial" panose="020B0604020202020204" pitchFamily="34" charset="0"/>
              <a:cs typeface="Arial" panose="020B0604020202020204" pitchFamily="34" charset="0"/>
            </a:endParaRPr>
          </a:p>
        </p:txBody>
      </p:sp>
      <p:sp>
        <p:nvSpPr>
          <p:cNvPr id="7" name="Title 1"/>
          <p:cNvSpPr txBox="1">
            <a:spLocks/>
          </p:cNvSpPr>
          <p:nvPr/>
        </p:nvSpPr>
        <p:spPr>
          <a:xfrm>
            <a:off x="838200" y="183416"/>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Thursday </a:t>
            </a:r>
            <a:r>
              <a:rPr lang="en-GB" u="sng" dirty="0" smtClean="0">
                <a:latin typeface="Arial" panose="020B0604020202020204" pitchFamily="34" charset="0"/>
                <a:cs typeface="Arial" panose="020B0604020202020204" pitchFamily="34" charset="0"/>
              </a:rPr>
              <a:t>7</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a:t>
            </a:r>
            <a:r>
              <a:rPr lang="en-GB" u="sng" dirty="0" smtClean="0">
                <a:latin typeface="Arial" panose="020B0604020202020204" pitchFamily="34" charset="0"/>
                <a:cs typeface="Arial" panose="020B0604020202020204" pitchFamily="34" charset="0"/>
              </a:rPr>
              <a:t>07.05.20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a:t>
            </a:r>
            <a:r>
              <a:rPr lang="en-GB" dirty="0" smtClean="0">
                <a:solidFill>
                  <a:srgbClr val="FF0000"/>
                </a:solidFill>
                <a:latin typeface="Arial" panose="020B0604020202020204" pitchFamily="34" charset="0"/>
                <a:cs typeface="Arial" panose="020B0604020202020204" pitchFamily="34" charset="0"/>
              </a:rPr>
              <a:t>double numbers within 20.</a:t>
            </a:r>
            <a:endParaRPr lang="en-GB"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3484867" y="2392122"/>
            <a:ext cx="5465702" cy="4465878"/>
          </a:xfrm>
          <a:prstGeom prst="rect">
            <a:avLst/>
          </a:prstGeom>
        </p:spPr>
      </p:pic>
    </p:spTree>
    <p:extLst>
      <p:ext uri="{BB962C8B-B14F-4D97-AF65-F5344CB8AC3E}">
        <p14:creationId xmlns:p14="http://schemas.microsoft.com/office/powerpoint/2010/main" val="57831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2208" y="1690688"/>
            <a:ext cx="11620500" cy="4543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Starter:</a:t>
            </a: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Tell your grown up the name of these </a:t>
            </a:r>
            <a:r>
              <a:rPr lang="en-GB" dirty="0" smtClean="0">
                <a:latin typeface="Arial" panose="020B0604020202020204" pitchFamily="34" charset="0"/>
                <a:cs typeface="Arial" panose="020B0604020202020204" pitchFamily="34" charset="0"/>
              </a:rPr>
              <a:t>3D </a:t>
            </a:r>
            <a:r>
              <a:rPr lang="en-GB" dirty="0" smtClean="0">
                <a:latin typeface="Arial" panose="020B0604020202020204" pitchFamily="34" charset="0"/>
                <a:cs typeface="Arial" panose="020B0604020202020204" pitchFamily="34" charset="0"/>
              </a:rPr>
              <a:t>shapes.</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372208" y="4223813"/>
            <a:ext cx="1252266" cy="707886"/>
          </a:xfrm>
          <a:prstGeom prst="rect">
            <a:avLst/>
          </a:prstGeom>
          <a:noFill/>
        </p:spPr>
        <p:txBody>
          <a:bodyPr wrap="none" rtlCol="0">
            <a:spAutoFit/>
          </a:bodyPr>
          <a:lstStyle/>
          <a:p>
            <a:r>
              <a:rPr lang="en-GB" sz="4000" dirty="0" smtClean="0"/>
              <a:t>Cube</a:t>
            </a:r>
            <a:endParaRPr lang="en-GB" sz="4000" dirty="0"/>
          </a:p>
        </p:txBody>
      </p:sp>
      <p:sp>
        <p:nvSpPr>
          <p:cNvPr id="13" name="TextBox 12"/>
          <p:cNvSpPr txBox="1"/>
          <p:nvPr/>
        </p:nvSpPr>
        <p:spPr>
          <a:xfrm>
            <a:off x="2784708" y="4236111"/>
            <a:ext cx="1654620" cy="707886"/>
          </a:xfrm>
          <a:prstGeom prst="rect">
            <a:avLst/>
          </a:prstGeom>
          <a:noFill/>
        </p:spPr>
        <p:txBody>
          <a:bodyPr wrap="none" rtlCol="0">
            <a:spAutoFit/>
          </a:bodyPr>
          <a:lstStyle/>
          <a:p>
            <a:r>
              <a:rPr lang="en-GB" sz="4000" dirty="0" smtClean="0"/>
              <a:t>Cuboid</a:t>
            </a:r>
            <a:endParaRPr lang="en-GB" sz="4000" dirty="0"/>
          </a:p>
        </p:txBody>
      </p:sp>
      <p:sp>
        <p:nvSpPr>
          <p:cNvPr id="14" name="TextBox 13"/>
          <p:cNvSpPr txBox="1"/>
          <p:nvPr/>
        </p:nvSpPr>
        <p:spPr>
          <a:xfrm>
            <a:off x="5599562" y="4236111"/>
            <a:ext cx="1641475" cy="707886"/>
          </a:xfrm>
          <a:prstGeom prst="rect">
            <a:avLst/>
          </a:prstGeom>
          <a:noFill/>
        </p:spPr>
        <p:txBody>
          <a:bodyPr wrap="none" rtlCol="0">
            <a:spAutoFit/>
          </a:bodyPr>
          <a:lstStyle/>
          <a:p>
            <a:r>
              <a:rPr lang="en-GB" sz="4000" dirty="0" smtClean="0"/>
              <a:t>Sphere</a:t>
            </a:r>
            <a:endParaRPr lang="en-GB" sz="4000" dirty="0"/>
          </a:p>
        </p:txBody>
      </p:sp>
      <p:sp>
        <p:nvSpPr>
          <p:cNvPr id="15" name="TextBox 14"/>
          <p:cNvSpPr txBox="1"/>
          <p:nvPr/>
        </p:nvSpPr>
        <p:spPr>
          <a:xfrm>
            <a:off x="7985015" y="4215385"/>
            <a:ext cx="1895584" cy="707886"/>
          </a:xfrm>
          <a:prstGeom prst="rect">
            <a:avLst/>
          </a:prstGeom>
          <a:noFill/>
        </p:spPr>
        <p:txBody>
          <a:bodyPr wrap="none" rtlCol="0">
            <a:spAutoFit/>
          </a:bodyPr>
          <a:lstStyle/>
          <a:p>
            <a:r>
              <a:rPr lang="en-GB" sz="4000" dirty="0" smtClean="0"/>
              <a:t>Pyramid</a:t>
            </a:r>
            <a:endParaRPr lang="en-GB" sz="4000" dirty="0"/>
          </a:p>
        </p:txBody>
      </p:sp>
      <p:sp>
        <p:nvSpPr>
          <p:cNvPr id="16" name="TextBox 15"/>
          <p:cNvSpPr txBox="1"/>
          <p:nvPr/>
        </p:nvSpPr>
        <p:spPr>
          <a:xfrm>
            <a:off x="10330004" y="4236111"/>
            <a:ext cx="1356462" cy="707886"/>
          </a:xfrm>
          <a:prstGeom prst="rect">
            <a:avLst/>
          </a:prstGeom>
          <a:noFill/>
        </p:spPr>
        <p:txBody>
          <a:bodyPr wrap="none" rtlCol="0">
            <a:spAutoFit/>
          </a:bodyPr>
          <a:lstStyle/>
          <a:p>
            <a:r>
              <a:rPr lang="en-GB" sz="4000" dirty="0" smtClean="0"/>
              <a:t>Prism</a:t>
            </a:r>
            <a:endParaRPr lang="en-GB" sz="4000" dirty="0"/>
          </a:p>
        </p:txBody>
      </p:sp>
      <p:pic>
        <p:nvPicPr>
          <p:cNvPr id="3" name="Picture 2" descr="File:Uniform polyhedron-43-t0.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208" y="2929337"/>
            <a:ext cx="1299980" cy="1260587"/>
          </a:xfrm>
          <a:prstGeom prst="rect">
            <a:avLst/>
          </a:prstGeom>
        </p:spPr>
      </p:pic>
      <p:pic>
        <p:nvPicPr>
          <p:cNvPr id="5" name="Picture 4" descr="File:Cuboid skew-orthogonal-solid.pn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708" y="3005961"/>
            <a:ext cx="1654620" cy="1117800"/>
          </a:xfrm>
          <a:prstGeom prst="rect">
            <a:avLst/>
          </a:prstGeom>
        </p:spPr>
      </p:pic>
      <p:pic>
        <p:nvPicPr>
          <p:cNvPr id="17" name="Picture 16" descr="Sphere Ball Plastic · Free image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900" y="2770461"/>
            <a:ext cx="2104451" cy="1578338"/>
          </a:xfrm>
          <a:prstGeom prst="rect">
            <a:avLst/>
          </a:prstGeom>
        </p:spPr>
      </p:pic>
      <p:pic>
        <p:nvPicPr>
          <p:cNvPr id="18" name="Picture 17" descr="Square pyramid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3040" y="2955589"/>
            <a:ext cx="1663491" cy="1025819"/>
          </a:xfrm>
          <a:prstGeom prst="rect">
            <a:avLst/>
          </a:prstGeom>
        </p:spPr>
      </p:pic>
      <p:pic>
        <p:nvPicPr>
          <p:cNvPr id="19" name="Picture 18" descr="File:Triangular prism wedge.png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9220" y="2929337"/>
            <a:ext cx="1370521" cy="1226875"/>
          </a:xfrm>
          <a:prstGeom prst="rect">
            <a:avLst/>
          </a:prstGeom>
        </p:spPr>
      </p:pic>
      <p:sp>
        <p:nvSpPr>
          <p:cNvPr id="20" name="Title 1"/>
          <p:cNvSpPr txBox="1">
            <a:spLocks/>
          </p:cNvSpPr>
          <p:nvPr/>
        </p:nvSpPr>
        <p:spPr>
          <a:xfrm>
            <a:off x="838200" y="183416"/>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Friday </a:t>
            </a:r>
            <a:r>
              <a:rPr lang="en-GB" u="sng" dirty="0">
                <a:latin typeface="Arial" panose="020B0604020202020204" pitchFamily="34" charset="0"/>
                <a:cs typeface="Arial" panose="020B0604020202020204" pitchFamily="34" charset="0"/>
              </a:rPr>
              <a:t>8</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a:t>
            </a:r>
            <a:r>
              <a:rPr lang="en-GB" u="sng" dirty="0" smtClean="0">
                <a:latin typeface="Arial" panose="020B0604020202020204" pitchFamily="34" charset="0"/>
                <a:cs typeface="Arial" panose="020B0604020202020204" pitchFamily="34" charset="0"/>
              </a:rPr>
              <a:t>08.05.20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a:t>
            </a:r>
            <a:r>
              <a:rPr lang="en-GB" dirty="0" smtClean="0">
                <a:solidFill>
                  <a:srgbClr val="FF0000"/>
                </a:solidFill>
                <a:latin typeface="Arial" panose="020B0604020202020204" pitchFamily="34" charset="0"/>
                <a:cs typeface="Arial" panose="020B0604020202020204" pitchFamily="34" charset="0"/>
              </a:rPr>
              <a:t>can make equal groups</a:t>
            </a:r>
            <a:r>
              <a:rPr lang="en-GB" dirty="0" smtClean="0">
                <a:solidFill>
                  <a:srgbClr val="FF0000"/>
                </a:solidFill>
                <a:latin typeface="Arial" panose="020B0604020202020204" pitchFamily="34" charset="0"/>
                <a:cs typeface="Arial" panose="020B0604020202020204" pitchFamily="34" charset="0"/>
              </a:rPr>
              <a:t>.</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85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183416"/>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Friday </a:t>
            </a:r>
            <a:r>
              <a:rPr lang="en-GB" u="sng" dirty="0">
                <a:latin typeface="Arial" panose="020B0604020202020204" pitchFamily="34" charset="0"/>
                <a:cs typeface="Arial" panose="020B0604020202020204" pitchFamily="34" charset="0"/>
              </a:rPr>
              <a:t>8</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a:t>
            </a:r>
            <a:r>
              <a:rPr lang="en-GB" u="sng" dirty="0" smtClean="0">
                <a:latin typeface="Arial" panose="020B0604020202020204" pitchFamily="34" charset="0"/>
                <a:cs typeface="Arial" panose="020B0604020202020204" pitchFamily="34" charset="0"/>
              </a:rPr>
              <a:t>08.05.20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a:t>
            </a:r>
            <a:r>
              <a:rPr lang="en-GB" dirty="0" smtClean="0">
                <a:solidFill>
                  <a:srgbClr val="FF0000"/>
                </a:solidFill>
                <a:latin typeface="Arial" panose="020B0604020202020204" pitchFamily="34" charset="0"/>
                <a:cs typeface="Arial" panose="020B0604020202020204" pitchFamily="34" charset="0"/>
              </a:rPr>
              <a:t>can make equal groups</a:t>
            </a:r>
            <a:r>
              <a:rPr lang="en-GB" dirty="0" smtClean="0">
                <a:solidFill>
                  <a:srgbClr val="FF0000"/>
                </a:solidFill>
                <a:latin typeface="Arial" panose="020B0604020202020204" pitchFamily="34" charset="0"/>
                <a:cs typeface="Arial" panose="020B0604020202020204" pitchFamily="34" charset="0"/>
              </a:rPr>
              <a:t>.</a:t>
            </a:r>
            <a:endParaRPr lang="en-GB" dirty="0">
              <a:solidFill>
                <a:srgbClr val="FF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249961" y="1508979"/>
            <a:ext cx="11692077" cy="917575"/>
          </a:xfrm>
          <a:prstGeom prst="rect">
            <a:avLst/>
          </a:prstGeom>
          <a:ln w="762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latin typeface="Arial" panose="020B0604020202020204" pitchFamily="34" charset="0"/>
                <a:cs typeface="Arial" panose="020B0604020202020204" pitchFamily="34" charset="0"/>
              </a:rPr>
              <a:t>Task: </a:t>
            </a:r>
            <a:r>
              <a:rPr lang="en-GB" u="sng" dirty="0" smtClean="0">
                <a:latin typeface="Arial" panose="020B0604020202020204" pitchFamily="34" charset="0"/>
                <a:cs typeface="Arial" panose="020B0604020202020204" pitchFamily="34" charset="0"/>
              </a:rPr>
              <a:t>You will need your </a:t>
            </a:r>
            <a:r>
              <a:rPr lang="en-GB" i="1" u="sng" dirty="0" smtClean="0">
                <a:solidFill>
                  <a:srgbClr val="FF0000"/>
                </a:solidFill>
                <a:latin typeface="Arial" panose="020B0604020202020204" pitchFamily="34" charset="0"/>
                <a:cs typeface="Arial" panose="020B0604020202020204" pitchFamily="34" charset="0"/>
              </a:rPr>
              <a:t>exercise </a:t>
            </a:r>
            <a:r>
              <a:rPr lang="en-GB" i="1" u="sng" dirty="0" smtClean="0">
                <a:solidFill>
                  <a:srgbClr val="FF0000"/>
                </a:solidFill>
                <a:latin typeface="Arial" panose="020B0604020202020204" pitchFamily="34" charset="0"/>
                <a:cs typeface="Arial" panose="020B0604020202020204" pitchFamily="34" charset="0"/>
              </a:rPr>
              <a:t>book </a:t>
            </a:r>
            <a:r>
              <a:rPr lang="en-GB" u="sng" dirty="0" smtClean="0">
                <a:latin typeface="Arial" panose="020B0604020202020204" pitchFamily="34" charset="0"/>
                <a:cs typeface="Arial" panose="020B0604020202020204" pitchFamily="34" charset="0"/>
              </a:rPr>
              <a:t>and a </a:t>
            </a:r>
            <a:r>
              <a:rPr lang="en-GB" i="1" u="sng" dirty="0" smtClean="0">
                <a:solidFill>
                  <a:srgbClr val="FF0000"/>
                </a:solidFill>
                <a:latin typeface="Arial" panose="020B0604020202020204" pitchFamily="34" charset="0"/>
                <a:cs typeface="Arial" panose="020B0604020202020204" pitchFamily="34" charset="0"/>
              </a:rPr>
              <a:t>pencil </a:t>
            </a:r>
            <a:r>
              <a:rPr lang="en-GB" u="sng" dirty="0" smtClean="0">
                <a:latin typeface="Arial" panose="020B0604020202020204" pitchFamily="34" charset="0"/>
                <a:cs typeface="Arial" panose="020B0604020202020204" pitchFamily="34" charset="0"/>
              </a:rPr>
              <a:t>for </a:t>
            </a:r>
            <a:r>
              <a:rPr lang="en-GB" u="sng" dirty="0" smtClean="0">
                <a:latin typeface="Arial" panose="020B0604020202020204" pitchFamily="34" charset="0"/>
                <a:cs typeface="Arial" panose="020B0604020202020204" pitchFamily="34" charset="0"/>
              </a:rPr>
              <a:t>this task. Remember to write down the challenge you have chosen.</a:t>
            </a:r>
          </a:p>
          <a:p>
            <a:pPr marL="0" indent="0">
              <a:buFont typeface="Arial" panose="020B0604020202020204" pitchFamily="34" charset="0"/>
              <a:buNone/>
            </a:pPr>
            <a:endParaRPr lang="en-GB" i="1" u="sng" dirty="0" smtClean="0">
              <a:solidFill>
                <a:srgbClr val="FF0000"/>
              </a:solidFill>
              <a:latin typeface="NTPreCursive" panose="03000400000000000000" pitchFamily="66" charset="0"/>
            </a:endParaRPr>
          </a:p>
          <a:p>
            <a:pPr marL="0" indent="0">
              <a:buFont typeface="Arial" panose="020B0604020202020204" pitchFamily="34" charset="0"/>
              <a:buNone/>
            </a:pPr>
            <a:endParaRPr lang="en-GB" i="1" u="sng" dirty="0">
              <a:solidFill>
                <a:srgbClr val="FF0000"/>
              </a:solidFill>
              <a:latin typeface="NTPreCursive" panose="03000400000000000000" pitchFamily="66" charset="0"/>
            </a:endParaRPr>
          </a:p>
        </p:txBody>
      </p:sp>
      <p:sp>
        <p:nvSpPr>
          <p:cNvPr id="10" name="TextBox 9"/>
          <p:cNvSpPr txBox="1"/>
          <p:nvPr/>
        </p:nvSpPr>
        <p:spPr>
          <a:xfrm>
            <a:off x="249961" y="2642132"/>
            <a:ext cx="4752975" cy="4062651"/>
          </a:xfrm>
          <a:prstGeom prst="rect">
            <a:avLst/>
          </a:prstGeom>
          <a:noFill/>
          <a:ln w="76200">
            <a:solidFill>
              <a:srgbClr val="FF0000"/>
            </a:solidFill>
          </a:ln>
        </p:spPr>
        <p:txBody>
          <a:bodyPr wrap="square" rtlCol="0">
            <a:spAutoFit/>
          </a:bodyPr>
          <a:lstStyle/>
          <a:p>
            <a:pPr algn="ctr"/>
            <a:r>
              <a:rPr lang="en-GB" sz="2000" u="sng" dirty="0" smtClean="0">
                <a:latin typeface="Arial" panose="020B0604020202020204" pitchFamily="34" charset="0"/>
                <a:cs typeface="Arial" panose="020B0604020202020204" pitchFamily="34" charset="0"/>
              </a:rPr>
              <a:t>Steps</a:t>
            </a:r>
          </a:p>
          <a:p>
            <a:pPr algn="ctr"/>
            <a:endParaRPr lang="en-GB" u="sng" dirty="0" smtClean="0">
              <a:latin typeface="Arial" panose="020B0604020202020204" pitchFamily="34" charset="0"/>
              <a:cs typeface="Arial" panose="020B0604020202020204" pitchFamily="34" charset="0"/>
            </a:endParaRPr>
          </a:p>
          <a:p>
            <a:pPr algn="ctr"/>
            <a:r>
              <a:rPr lang="en-GB" sz="2000" b="1" u="sng" dirty="0" smtClean="0">
                <a:latin typeface="Arial" panose="020B0604020202020204" pitchFamily="34" charset="0"/>
                <a:cs typeface="Arial" panose="020B0604020202020204" pitchFamily="34" charset="0"/>
              </a:rPr>
              <a:t>Clouds</a:t>
            </a:r>
          </a:p>
          <a:p>
            <a:pPr algn="ctr"/>
            <a:r>
              <a:rPr lang="en-GB" sz="2000" dirty="0" smtClean="0">
                <a:latin typeface="Arial" panose="020B0604020202020204" pitchFamily="34" charset="0"/>
                <a:cs typeface="Arial" panose="020B0604020202020204" pitchFamily="34" charset="0"/>
              </a:rPr>
              <a:t>-Draw the group mittens in your book.</a:t>
            </a:r>
          </a:p>
          <a:p>
            <a:pPr algn="ctr"/>
            <a:r>
              <a:rPr lang="en-GB" sz="2000" dirty="0" smtClean="0">
                <a:latin typeface="Arial" panose="020B0604020202020204" pitchFamily="34" charset="0"/>
                <a:cs typeface="Arial" panose="020B0604020202020204" pitchFamily="34" charset="0"/>
              </a:rPr>
              <a:t>-Underneath, draw them in equal groups of 2.</a:t>
            </a:r>
          </a:p>
          <a:p>
            <a:pPr algn="ctr"/>
            <a:r>
              <a:rPr lang="en-GB" sz="2000" b="1" u="sng" dirty="0" smtClean="0">
                <a:latin typeface="Arial" panose="020B0604020202020204" pitchFamily="34" charset="0"/>
                <a:cs typeface="Arial" panose="020B0604020202020204" pitchFamily="34" charset="0"/>
              </a:rPr>
              <a:t>Moons</a:t>
            </a:r>
          </a:p>
          <a:p>
            <a:pPr algn="ctr"/>
            <a:r>
              <a:rPr lang="en-GB" sz="2000" dirty="0" smtClean="0">
                <a:latin typeface="Arial" panose="020B0604020202020204" pitchFamily="34" charset="0"/>
                <a:cs typeface="Arial" panose="020B0604020202020204" pitchFamily="34" charset="0"/>
              </a:rPr>
              <a:t>-Using an object of your choice, fill in the questions in your book.</a:t>
            </a:r>
          </a:p>
          <a:p>
            <a:pPr algn="ctr"/>
            <a:r>
              <a:rPr lang="en-GB" sz="2000" b="1" u="sng" dirty="0" smtClean="0">
                <a:latin typeface="Arial" panose="020B0604020202020204" pitchFamily="34" charset="0"/>
                <a:cs typeface="Arial" panose="020B0604020202020204" pitchFamily="34" charset="0"/>
              </a:rPr>
              <a:t>Stars</a:t>
            </a:r>
          </a:p>
          <a:p>
            <a:pPr algn="ctr"/>
            <a:r>
              <a:rPr lang="en-GB" sz="2000" dirty="0" smtClean="0">
                <a:latin typeface="Arial" panose="020B0604020202020204" pitchFamily="34" charset="0"/>
                <a:cs typeface="Arial" panose="020B0604020202020204" pitchFamily="34" charset="0"/>
              </a:rPr>
              <a:t>-Copy the table in your books.</a:t>
            </a:r>
          </a:p>
          <a:p>
            <a:pPr algn="ctr"/>
            <a:r>
              <a:rPr lang="en-GB" sz="2000" dirty="0" smtClean="0">
                <a:latin typeface="Arial" panose="020B0604020202020204" pitchFamily="34" charset="0"/>
                <a:cs typeface="Arial" panose="020B0604020202020204" pitchFamily="34" charset="0"/>
              </a:rPr>
              <a:t>-Complete the missing parts.</a:t>
            </a:r>
          </a:p>
          <a:p>
            <a:endParaRPr lang="en-GB" sz="2000" dirty="0" smtClean="0">
              <a:latin typeface="Arial" panose="020B0604020202020204" pitchFamily="34" charset="0"/>
              <a:cs typeface="Arial" panose="020B0604020202020204" pitchFamily="34" charset="0"/>
            </a:endParaRPr>
          </a:p>
        </p:txBody>
      </p:sp>
      <p:pic>
        <p:nvPicPr>
          <p:cNvPr id="11" name="Picture 10" descr="Tick Mark Correct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3844" y="2689512"/>
            <a:ext cx="319088" cy="295680"/>
          </a:xfrm>
          <a:prstGeom prst="rect">
            <a:avLst/>
          </a:prstGeom>
        </p:spPr>
      </p:pic>
      <p:pic>
        <p:nvPicPr>
          <p:cNvPr id="2" name="Picture 1"/>
          <p:cNvPicPr>
            <a:picLocks noChangeAspect="1"/>
          </p:cNvPicPr>
          <p:nvPr/>
        </p:nvPicPr>
        <p:blipFill>
          <a:blip r:embed="rId3"/>
          <a:stretch>
            <a:fillRect/>
          </a:stretch>
        </p:blipFill>
        <p:spPr>
          <a:xfrm>
            <a:off x="5325941" y="2558195"/>
            <a:ext cx="5848350" cy="1495425"/>
          </a:xfrm>
          <a:prstGeom prst="rect">
            <a:avLst/>
          </a:prstGeom>
        </p:spPr>
      </p:pic>
      <p:pic>
        <p:nvPicPr>
          <p:cNvPr id="3" name="Picture 2"/>
          <p:cNvPicPr>
            <a:picLocks noChangeAspect="1"/>
          </p:cNvPicPr>
          <p:nvPr/>
        </p:nvPicPr>
        <p:blipFill>
          <a:blip r:embed="rId4"/>
          <a:stretch>
            <a:fillRect/>
          </a:stretch>
        </p:blipFill>
        <p:spPr>
          <a:xfrm>
            <a:off x="5470648" y="3933070"/>
            <a:ext cx="5558936" cy="858737"/>
          </a:xfrm>
          <a:prstGeom prst="rect">
            <a:avLst/>
          </a:prstGeom>
        </p:spPr>
      </p:pic>
      <p:pic>
        <p:nvPicPr>
          <p:cNvPr id="12" name="Picture 11"/>
          <p:cNvPicPr>
            <a:picLocks noChangeAspect="1"/>
          </p:cNvPicPr>
          <p:nvPr/>
        </p:nvPicPr>
        <p:blipFill>
          <a:blip r:embed="rId5"/>
          <a:stretch>
            <a:fillRect/>
          </a:stretch>
        </p:blipFill>
        <p:spPr>
          <a:xfrm>
            <a:off x="5417528" y="4791807"/>
            <a:ext cx="5665176" cy="1912976"/>
          </a:xfrm>
          <a:prstGeom prst="rect">
            <a:avLst/>
          </a:prstGeom>
        </p:spPr>
      </p:pic>
      <p:pic>
        <p:nvPicPr>
          <p:cNvPr id="13" name="Picture 12" descr="Free vector graphic: Cloud, Thought, Weather - Free Image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3831" y="2555970"/>
            <a:ext cx="679938" cy="454708"/>
          </a:xfrm>
          <a:prstGeom prst="rect">
            <a:avLst/>
          </a:prstGeom>
        </p:spPr>
      </p:pic>
      <p:pic>
        <p:nvPicPr>
          <p:cNvPr id="14" name="Picture 13" descr="Yellow Crescent Half Moon Vector Clipart image - Fre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1379" y="3895684"/>
            <a:ext cx="492271" cy="520922"/>
          </a:xfrm>
          <a:prstGeom prst="rect">
            <a:avLst/>
          </a:prstGeom>
        </p:spPr>
      </p:pic>
      <p:pic>
        <p:nvPicPr>
          <p:cNvPr id="15" name="Picture 14" descr="Clipart - Cartoon Gold Sta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7202" y="4975244"/>
            <a:ext cx="526448" cy="460216"/>
          </a:xfrm>
          <a:prstGeom prst="rect">
            <a:avLst/>
          </a:prstGeom>
        </p:spPr>
      </p:pic>
    </p:spTree>
    <p:extLst>
      <p:ext uri="{BB962C8B-B14F-4D97-AF65-F5344CB8AC3E}">
        <p14:creationId xmlns:p14="http://schemas.microsoft.com/office/powerpoint/2010/main" val="393232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825625"/>
            <a:ext cx="10515600" cy="4351338"/>
          </a:xfrm>
        </p:spPr>
        <p:txBody>
          <a:bodyPr>
            <a:normAutofit/>
          </a:bodyPr>
          <a:lstStyle/>
          <a:p>
            <a:pPr marL="0" indent="0" algn="ctr">
              <a:buNone/>
            </a:pPr>
            <a:r>
              <a:rPr lang="en-GB" sz="4800" dirty="0" smtClean="0">
                <a:latin typeface="Arial" panose="020B0604020202020204" pitchFamily="34" charset="0"/>
                <a:cs typeface="Arial" panose="020B0604020202020204" pitchFamily="34" charset="0"/>
              </a:rPr>
              <a:t>Plenary (Work out in your books):</a:t>
            </a:r>
            <a:endParaRPr lang="en-GB" sz="4800" dirty="0" smtClean="0">
              <a:latin typeface="Arial" panose="020B0604020202020204" pitchFamily="34" charset="0"/>
              <a:cs typeface="Arial" panose="020B0604020202020204" pitchFamily="34" charset="0"/>
            </a:endParaRPr>
          </a:p>
          <a:p>
            <a:pPr marL="0" indent="0" algn="ctr">
              <a:buNone/>
            </a:pPr>
            <a:endParaRPr lang="en-GB" sz="4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553923" y="2619742"/>
            <a:ext cx="5976938" cy="4728491"/>
          </a:xfrm>
          <a:prstGeom prst="rect">
            <a:avLst/>
          </a:prstGeom>
        </p:spPr>
      </p:pic>
      <p:sp>
        <p:nvSpPr>
          <p:cNvPr id="7" name="Title 1"/>
          <p:cNvSpPr txBox="1">
            <a:spLocks/>
          </p:cNvSpPr>
          <p:nvPr/>
        </p:nvSpPr>
        <p:spPr>
          <a:xfrm>
            <a:off x="838200" y="183416"/>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Friday </a:t>
            </a:r>
            <a:r>
              <a:rPr lang="en-GB" u="sng" dirty="0">
                <a:latin typeface="Arial" panose="020B0604020202020204" pitchFamily="34" charset="0"/>
                <a:cs typeface="Arial" panose="020B0604020202020204" pitchFamily="34" charset="0"/>
              </a:rPr>
              <a:t>8</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a:t>
            </a:r>
            <a:r>
              <a:rPr lang="en-GB" u="sng" dirty="0" smtClean="0">
                <a:latin typeface="Arial" panose="020B0604020202020204" pitchFamily="34" charset="0"/>
                <a:cs typeface="Arial" panose="020B0604020202020204" pitchFamily="34" charset="0"/>
              </a:rPr>
              <a:t>08.05.20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a:t>
            </a:r>
            <a:r>
              <a:rPr lang="en-GB" dirty="0" smtClean="0">
                <a:solidFill>
                  <a:srgbClr val="FF0000"/>
                </a:solidFill>
                <a:latin typeface="Arial" panose="020B0604020202020204" pitchFamily="34" charset="0"/>
                <a:cs typeface="Arial" panose="020B0604020202020204" pitchFamily="34" charset="0"/>
              </a:rPr>
              <a:t>can make equal groups</a:t>
            </a:r>
            <a:r>
              <a:rPr lang="en-GB" dirty="0" smtClean="0">
                <a:solidFill>
                  <a:srgbClr val="FF0000"/>
                </a:solidFill>
                <a:latin typeface="Arial" panose="020B0604020202020204" pitchFamily="34" charset="0"/>
                <a:cs typeface="Arial" panose="020B0604020202020204" pitchFamily="34" charset="0"/>
              </a:rPr>
              <a:t>.</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545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877" y="149224"/>
            <a:ext cx="11881338" cy="6603267"/>
          </a:xfrm>
        </p:spPr>
        <p:txBody>
          <a:bodyPr/>
          <a:lstStyle/>
          <a:p>
            <a:pPr marL="0" indent="0">
              <a:buNone/>
            </a:pPr>
            <a:r>
              <a:rPr lang="en-GB" dirty="0" smtClean="0"/>
              <a:t>Our lovely children,</a:t>
            </a:r>
          </a:p>
          <a:p>
            <a:pPr marL="0" indent="0">
              <a:buNone/>
            </a:pPr>
            <a:endParaRPr lang="en-GB" dirty="0"/>
          </a:p>
          <a:p>
            <a:pPr marL="0" indent="0">
              <a:buNone/>
            </a:pPr>
            <a:r>
              <a:rPr lang="en-GB" dirty="0" smtClean="0"/>
              <a:t>We are so sad to not be able to teach you this in our classrooms right now, but we just want you to know that we are so very proud of you for continuing that hard work at home. Each and every single one of you are amazing and we are very lucky teachers to have you as our students.</a:t>
            </a:r>
          </a:p>
          <a:p>
            <a:pPr marL="0" indent="0">
              <a:buNone/>
            </a:pPr>
            <a:endParaRPr lang="en-GB" dirty="0"/>
          </a:p>
          <a:p>
            <a:pPr marL="0" indent="0">
              <a:buNone/>
            </a:pPr>
            <a:r>
              <a:rPr lang="en-GB" dirty="0" smtClean="0"/>
              <a:t>Please keep smiling and being the amazing children that you are. </a:t>
            </a:r>
          </a:p>
          <a:p>
            <a:pPr marL="0" indent="0">
              <a:buNone/>
            </a:pPr>
            <a:endParaRPr lang="en-GB" dirty="0" smtClean="0"/>
          </a:p>
          <a:p>
            <a:pPr marL="0" indent="0">
              <a:buNone/>
            </a:pPr>
            <a:r>
              <a:rPr lang="en-GB" dirty="0" smtClean="0"/>
              <a:t>Take care and stay safe.</a:t>
            </a:r>
          </a:p>
          <a:p>
            <a:pPr marL="0" indent="0">
              <a:buNone/>
            </a:pPr>
            <a:r>
              <a:rPr lang="en-GB" dirty="0" smtClean="0"/>
              <a:t>Hope to see you very soon,</a:t>
            </a:r>
          </a:p>
          <a:p>
            <a:pPr marL="0" indent="0">
              <a:buNone/>
            </a:pPr>
            <a:r>
              <a:rPr lang="en-GB" dirty="0" smtClean="0"/>
              <a:t>Miss Masterson, Mrs </a:t>
            </a:r>
            <a:r>
              <a:rPr lang="en-GB" dirty="0" err="1" smtClean="0"/>
              <a:t>Gray</a:t>
            </a:r>
            <a:r>
              <a:rPr lang="en-GB" dirty="0" smtClean="0"/>
              <a:t> and Mrs Davis. </a:t>
            </a:r>
            <a:r>
              <a:rPr lang="en-GB" dirty="0" smtClean="0">
                <a:sym typeface="Wingdings" panose="05000000000000000000" pitchFamily="2" charset="2"/>
              </a:rPr>
              <a:t> </a:t>
            </a:r>
            <a:endParaRPr lang="en-GB" dirty="0"/>
          </a:p>
        </p:txBody>
      </p:sp>
    </p:spTree>
    <p:extLst>
      <p:ext uri="{BB962C8B-B14F-4D97-AF65-F5344CB8AC3E}">
        <p14:creationId xmlns:p14="http://schemas.microsoft.com/office/powerpoint/2010/main" val="2834276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60" y="128709"/>
            <a:ext cx="11805139" cy="6597405"/>
          </a:xfrm>
        </p:spPr>
        <p:txBody>
          <a:bodyPr>
            <a:normAutofit fontScale="92500" lnSpcReduction="10000"/>
          </a:bodyPr>
          <a:lstStyle/>
          <a:p>
            <a:pPr marL="0" indent="0">
              <a:buNone/>
            </a:pPr>
            <a:r>
              <a:rPr lang="en-GB" sz="1900" dirty="0" smtClean="0">
                <a:latin typeface="Arial" panose="020B0604020202020204" pitchFamily="34" charset="0"/>
                <a:cs typeface="Arial" panose="020B0604020202020204" pitchFamily="34" charset="0"/>
              </a:rPr>
              <a:t>Parents/Carers,</a:t>
            </a:r>
          </a:p>
          <a:p>
            <a:pPr marL="0" indent="0">
              <a:buNone/>
            </a:pPr>
            <a:r>
              <a:rPr lang="en-GB" sz="1900" dirty="0" smtClean="0">
                <a:latin typeface="Arial" panose="020B0604020202020204" pitchFamily="34" charset="0"/>
                <a:cs typeface="Arial" panose="020B0604020202020204" pitchFamily="34" charset="0"/>
              </a:rPr>
              <a:t>Just a note to say first of all a massive thankyou for engaging in home learning with your children. We completely understand that these times are quite daunting and are so full of uncertainty. We will try our very best to keep these tasks as fun and as simple as we can, with minimal resourcing to help continue your children’s mathematical learning.</a:t>
            </a:r>
          </a:p>
          <a:p>
            <a:pPr marL="0" indent="0">
              <a:buNone/>
            </a:pPr>
            <a:r>
              <a:rPr lang="en-GB" sz="1900" dirty="0" smtClean="0">
                <a:latin typeface="Arial" panose="020B0604020202020204" pitchFamily="34" charset="0"/>
                <a:cs typeface="Arial" panose="020B0604020202020204" pitchFamily="34" charset="0"/>
              </a:rPr>
              <a:t>Just a couple of notes to help make these tasks easier to understand and bust some of the jargon</a:t>
            </a:r>
            <a:r>
              <a:rPr lang="en-GB" sz="2200" dirty="0" smtClean="0">
                <a:latin typeface="Arial" panose="020B0604020202020204" pitchFamily="34" charset="0"/>
                <a:cs typeface="Arial" panose="020B0604020202020204" pitchFamily="34" charset="0"/>
              </a:rPr>
              <a:t>:</a:t>
            </a: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200" dirty="0" smtClean="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200" dirty="0" smtClean="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200" dirty="0" smtClean="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200" dirty="0" smtClean="0">
              <a:latin typeface="Arial" panose="020B0604020202020204" pitchFamily="34" charset="0"/>
              <a:cs typeface="Arial" panose="020B0604020202020204" pitchFamily="34" charset="0"/>
            </a:endParaRPr>
          </a:p>
          <a:p>
            <a:pPr marL="0" indent="0">
              <a:buNone/>
            </a:pPr>
            <a:endParaRPr lang="en-GB" sz="2200" dirty="0" smtClean="0">
              <a:latin typeface="Arial" panose="020B0604020202020204" pitchFamily="34" charset="0"/>
              <a:cs typeface="Arial" panose="020B0604020202020204" pitchFamily="34" charset="0"/>
            </a:endParaRPr>
          </a:p>
          <a:p>
            <a:pPr marL="0" indent="0">
              <a:buNone/>
            </a:pPr>
            <a:r>
              <a:rPr lang="en-GB" sz="1900" dirty="0" smtClean="0">
                <a:latin typeface="Arial" panose="020B0604020202020204" pitchFamily="34" charset="0"/>
                <a:cs typeface="Arial" panose="020B0604020202020204" pitchFamily="34" charset="0"/>
              </a:rPr>
              <a:t>Please do not feel pressured to complete all work set and feel free to ask us any questions you may have. We are always happy to help.</a:t>
            </a:r>
          </a:p>
          <a:p>
            <a:pPr marL="0" indent="0">
              <a:buNone/>
            </a:pPr>
            <a:r>
              <a:rPr lang="en-GB" sz="1900" dirty="0" smtClean="0">
                <a:latin typeface="Arial" panose="020B0604020202020204" pitchFamily="34" charset="0"/>
                <a:cs typeface="Arial" panose="020B0604020202020204" pitchFamily="34" charset="0"/>
              </a:rPr>
              <a:t>Stay Safe and healthy, we very much look forward to seeing you all!</a:t>
            </a:r>
          </a:p>
          <a:p>
            <a:pPr marL="0" indent="0">
              <a:buNone/>
            </a:pPr>
            <a:r>
              <a:rPr lang="en-GB" sz="1900" dirty="0" smtClean="0">
                <a:latin typeface="Arial" panose="020B0604020202020204" pitchFamily="34" charset="0"/>
                <a:cs typeface="Arial" panose="020B0604020202020204" pitchFamily="34" charset="0"/>
              </a:rPr>
              <a:t>Year One Team </a:t>
            </a:r>
            <a:r>
              <a:rPr lang="en-GB" sz="1900" dirty="0" smtClean="0">
                <a:latin typeface="Arial" panose="020B0604020202020204" pitchFamily="34" charset="0"/>
                <a:cs typeface="Arial" panose="020B0604020202020204" pitchFamily="34" charset="0"/>
                <a:sym typeface="Wingdings" panose="05000000000000000000" pitchFamily="2" charset="2"/>
              </a:rPr>
              <a:t> </a:t>
            </a:r>
            <a:endParaRPr lang="en-GB" sz="1900" dirty="0" smtClean="0">
              <a:latin typeface="Arial" panose="020B0604020202020204" pitchFamily="34" charset="0"/>
              <a:cs typeface="Arial" panose="020B0604020202020204" pitchFamily="34" charset="0"/>
            </a:endParaRPr>
          </a:p>
          <a:p>
            <a:pPr marL="0" indent="0">
              <a:buNone/>
            </a:pPr>
            <a:endParaRPr lang="en-GB" dirty="0" smtClean="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18620954"/>
              </p:ext>
            </p:extLst>
          </p:nvPr>
        </p:nvGraphicFramePr>
        <p:xfrm>
          <a:off x="297470" y="1782070"/>
          <a:ext cx="11602918" cy="3261360"/>
        </p:xfrm>
        <a:graphic>
          <a:graphicData uri="http://schemas.openxmlformats.org/drawingml/2006/table">
            <a:tbl>
              <a:tblPr firstRow="1" bandRow="1">
                <a:tableStyleId>{5DA37D80-6434-44D0-A028-1B22A696006F}</a:tableStyleId>
              </a:tblPr>
              <a:tblGrid>
                <a:gridCol w="5801459">
                  <a:extLst>
                    <a:ext uri="{9D8B030D-6E8A-4147-A177-3AD203B41FA5}">
                      <a16:colId xmlns:a16="http://schemas.microsoft.com/office/drawing/2014/main" val="3239427248"/>
                    </a:ext>
                  </a:extLst>
                </a:gridCol>
                <a:gridCol w="5801459">
                  <a:extLst>
                    <a:ext uri="{9D8B030D-6E8A-4147-A177-3AD203B41FA5}">
                      <a16:colId xmlns:a16="http://schemas.microsoft.com/office/drawing/2014/main" val="2961808025"/>
                    </a:ext>
                  </a:extLst>
                </a:gridCol>
              </a:tblGrid>
              <a:tr h="370840">
                <a:tc>
                  <a:txBody>
                    <a:bodyPr/>
                    <a:lstStyle/>
                    <a:p>
                      <a:pPr algn="ctr"/>
                      <a:r>
                        <a:rPr lang="en-GB" sz="2400" b="0" dirty="0" smtClean="0">
                          <a:latin typeface="Arial" panose="020B0604020202020204" pitchFamily="34" charset="0"/>
                          <a:cs typeface="Arial" panose="020B0604020202020204" pitchFamily="34" charset="0"/>
                        </a:rPr>
                        <a:t>Term(s)</a:t>
                      </a:r>
                      <a:endParaRPr lang="en-GB" sz="2400" b="0" dirty="0">
                        <a:latin typeface="Arial" panose="020B0604020202020204" pitchFamily="34" charset="0"/>
                        <a:cs typeface="Arial" panose="020B0604020202020204" pitchFamily="34" charset="0"/>
                      </a:endParaRPr>
                    </a:p>
                  </a:txBody>
                  <a:tcPr/>
                </a:tc>
                <a:tc>
                  <a:txBody>
                    <a:bodyPr/>
                    <a:lstStyle/>
                    <a:p>
                      <a:pPr algn="ctr"/>
                      <a:r>
                        <a:rPr lang="en-GB" sz="2400" b="0" dirty="0" smtClean="0">
                          <a:latin typeface="Arial" panose="020B0604020202020204" pitchFamily="34" charset="0"/>
                          <a:cs typeface="Arial" panose="020B0604020202020204" pitchFamily="34" charset="0"/>
                        </a:rPr>
                        <a:t>Explanation:</a:t>
                      </a:r>
                      <a:endParaRPr lang="en-GB"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2287613"/>
                  </a:ext>
                </a:extLst>
              </a:tr>
              <a:tr h="370840">
                <a:tc>
                  <a:txBody>
                    <a:bodyPr/>
                    <a:lstStyle/>
                    <a:p>
                      <a:pPr algn="ctr"/>
                      <a:r>
                        <a:rPr lang="en-GB" sz="1600" dirty="0" smtClean="0">
                          <a:latin typeface="Arial" panose="020B0604020202020204" pitchFamily="34" charset="0"/>
                          <a:cs typeface="Arial" panose="020B0604020202020204" pitchFamily="34" charset="0"/>
                        </a:rPr>
                        <a:t>Layered learning grid (Clouds/Moons/Stars)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These are our challenge</a:t>
                      </a:r>
                      <a:r>
                        <a:rPr lang="en-GB" sz="1600" baseline="0" dirty="0" smtClean="0">
                          <a:latin typeface="Arial" panose="020B0604020202020204" pitchFamily="34" charset="0"/>
                          <a:cs typeface="Arial" panose="020B0604020202020204" pitchFamily="34" charset="0"/>
                        </a:rPr>
                        <a:t> levels. We encourage children to choose the challenge they feel most confident with. Clouds being the first level and stars being the last.</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1290272"/>
                  </a:ext>
                </a:extLst>
              </a:tr>
              <a:tr h="370840">
                <a:tc>
                  <a:txBody>
                    <a:bodyPr/>
                    <a:lstStyle/>
                    <a:p>
                      <a:pPr algn="ctr"/>
                      <a:r>
                        <a:rPr lang="en-GB" sz="1600" dirty="0" smtClean="0">
                          <a:latin typeface="Arial" panose="020B0604020202020204" pitchFamily="34" charset="0"/>
                          <a:cs typeface="Arial" panose="020B0604020202020204" pitchFamily="34" charset="0"/>
                        </a:rPr>
                        <a:t>Practical/practically</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This is when</a:t>
                      </a:r>
                      <a:r>
                        <a:rPr lang="en-GB" sz="1600" baseline="0" dirty="0" smtClean="0">
                          <a:latin typeface="Arial" panose="020B0604020202020204" pitchFamily="34" charset="0"/>
                          <a:cs typeface="Arial" panose="020B0604020202020204" pitchFamily="34" charset="0"/>
                        </a:rPr>
                        <a:t> the children use objects that they can physically manipulate (cubes/blocks/straws </a:t>
                      </a:r>
                      <a:r>
                        <a:rPr lang="en-GB" sz="1600" baseline="0" dirty="0" err="1" smtClean="0">
                          <a:latin typeface="Arial" panose="020B0604020202020204" pitchFamily="34" charset="0"/>
                          <a:cs typeface="Arial" panose="020B0604020202020204" pitchFamily="34" charset="0"/>
                        </a:rPr>
                        <a:t>etc</a:t>
                      </a:r>
                      <a:r>
                        <a:rPr lang="en-GB" sz="1600" baseline="0" dirty="0" smtClean="0">
                          <a:latin typeface="Arial" panose="020B0604020202020204" pitchFamily="34" charset="0"/>
                          <a:cs typeface="Arial" panose="020B0604020202020204" pitchFamily="34" charset="0"/>
                        </a:rPr>
                        <a:t>) to work out a problem.</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5502307"/>
                  </a:ext>
                </a:extLst>
              </a:tr>
              <a:tr h="370840">
                <a:tc>
                  <a:txBody>
                    <a:bodyPr/>
                    <a:lstStyle/>
                    <a:p>
                      <a:pPr algn="ctr"/>
                      <a:r>
                        <a:rPr lang="en-GB" sz="1600" dirty="0" smtClean="0">
                          <a:latin typeface="Arial" panose="020B0604020202020204" pitchFamily="34" charset="0"/>
                          <a:cs typeface="Arial" panose="020B0604020202020204" pitchFamily="34" charset="0"/>
                        </a:rPr>
                        <a:t>Plenary</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We use plenaries to summarise </a:t>
                      </a:r>
                      <a:r>
                        <a:rPr lang="en-GB" sz="1600" baseline="0" dirty="0" smtClean="0">
                          <a:latin typeface="Arial" panose="020B0604020202020204" pitchFamily="34" charset="0"/>
                          <a:cs typeface="Arial" panose="020B0604020202020204" pitchFamily="34" charset="0"/>
                        </a:rPr>
                        <a:t>the learning. This normally consists of problem solving or reasoning to ensure they completely understood the task set.</a:t>
                      </a:r>
                    </a:p>
                  </a:txBody>
                  <a:tcPr/>
                </a:tc>
                <a:extLst>
                  <a:ext uri="{0D108BD9-81ED-4DB2-BD59-A6C34878D82A}">
                    <a16:rowId xmlns:a16="http://schemas.microsoft.com/office/drawing/2014/main" val="1708484528"/>
                  </a:ext>
                </a:extLst>
              </a:tr>
              <a:tr h="370840">
                <a:tc>
                  <a:txBody>
                    <a:bodyPr/>
                    <a:lstStyle/>
                    <a:p>
                      <a:pPr algn="ctr"/>
                      <a:r>
                        <a:rPr lang="en-GB" sz="1600" dirty="0" smtClean="0">
                          <a:latin typeface="Arial" panose="020B0604020202020204" pitchFamily="34" charset="0"/>
                          <a:cs typeface="Arial" panose="020B0604020202020204" pitchFamily="34" charset="0"/>
                        </a:rPr>
                        <a:t>Arithmetic</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This is also known as mental maths-</a:t>
                      </a:r>
                      <a:r>
                        <a:rPr lang="en-GB" sz="1600" baseline="0" dirty="0" smtClean="0">
                          <a:latin typeface="Arial" panose="020B0604020202020204" pitchFamily="34" charset="0"/>
                          <a:cs typeface="Arial" panose="020B0604020202020204" pitchFamily="34" charset="0"/>
                        </a:rPr>
                        <a:t> questions children may be able to work out in their heads at a speedy pace.</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9750596"/>
                  </a:ext>
                </a:extLst>
              </a:tr>
            </a:tbl>
          </a:graphicData>
        </a:graphic>
      </p:graphicFrame>
    </p:spTree>
    <p:extLst>
      <p:ext uri="{BB962C8B-B14F-4D97-AF65-F5344CB8AC3E}">
        <p14:creationId xmlns:p14="http://schemas.microsoft.com/office/powerpoint/2010/main" val="39980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Arial" panose="020B0604020202020204" pitchFamily="34" charset="0"/>
                <a:cs typeface="Arial" panose="020B0604020202020204" pitchFamily="34" charset="0"/>
              </a:rPr>
              <a:t>Monday </a:t>
            </a:r>
            <a:r>
              <a:rPr lang="en-GB" u="sng" dirty="0">
                <a:latin typeface="Arial" panose="020B0604020202020204" pitchFamily="34" charset="0"/>
                <a:cs typeface="Arial" panose="020B0604020202020204" pitchFamily="34" charset="0"/>
              </a:rPr>
              <a:t>4</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May 2020                   04.05.20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count in 10’s</a:t>
            </a:r>
            <a:endParaRPr lang="en-GB" dirty="0">
              <a:solidFill>
                <a:srgbClr val="FF0000"/>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372208" y="1690688"/>
            <a:ext cx="11620500" cy="4543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Starter:</a:t>
            </a: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Learn to count in 10’s with Jack Hartman!</a:t>
            </a:r>
          </a:p>
          <a:p>
            <a:pPr marL="0" indent="0">
              <a:buNone/>
            </a:pPr>
            <a:r>
              <a:rPr lang="en-GB" dirty="0">
                <a:hlinkClick r:id="rId2"/>
              </a:rPr>
              <a:t>https://www.youtube.com/watch?v=W8CEOlAOGas</a:t>
            </a:r>
            <a:endParaRPr lang="en-GB"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3427900" y="3345579"/>
            <a:ext cx="5162184" cy="2888167"/>
          </a:xfrm>
          <a:prstGeom prst="rect">
            <a:avLst/>
          </a:prstGeom>
        </p:spPr>
      </p:pic>
    </p:spTree>
    <p:extLst>
      <p:ext uri="{BB962C8B-B14F-4D97-AF65-F5344CB8AC3E}">
        <p14:creationId xmlns:p14="http://schemas.microsoft.com/office/powerpoint/2010/main" val="226908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022350"/>
          </a:xfrm>
          <a:ln w="76200">
            <a:solidFill>
              <a:srgbClr val="FF0000"/>
            </a:solidFill>
          </a:ln>
        </p:spPr>
        <p:txBody>
          <a:bodyPr>
            <a:normAutofit/>
          </a:bodyPr>
          <a:lstStyle/>
          <a:p>
            <a:pPr marL="0" indent="0" algn="ctr">
              <a:buNone/>
            </a:pPr>
            <a:r>
              <a:rPr lang="en-GB" dirty="0" smtClean="0">
                <a:latin typeface="Arial" panose="020B0604020202020204" pitchFamily="34" charset="0"/>
                <a:cs typeface="Arial" panose="020B0604020202020204" pitchFamily="34" charset="0"/>
              </a:rPr>
              <a:t>Task: </a:t>
            </a:r>
            <a:r>
              <a:rPr lang="en-GB" u="sng" dirty="0" smtClean="0">
                <a:latin typeface="Arial" panose="020B0604020202020204" pitchFamily="34" charset="0"/>
                <a:cs typeface="Arial" panose="020B0604020202020204" pitchFamily="34" charset="0"/>
              </a:rPr>
              <a:t>You will need your </a:t>
            </a:r>
            <a:r>
              <a:rPr lang="en-GB" b="1" i="1" u="sng" dirty="0" smtClean="0">
                <a:solidFill>
                  <a:srgbClr val="FF0000"/>
                </a:solidFill>
                <a:latin typeface="Arial" panose="020B0604020202020204" pitchFamily="34" charset="0"/>
                <a:cs typeface="Arial" panose="020B0604020202020204" pitchFamily="34" charset="0"/>
              </a:rPr>
              <a:t>exercise book </a:t>
            </a:r>
            <a:r>
              <a:rPr lang="en-GB" u="sng" dirty="0" smtClean="0">
                <a:latin typeface="Arial" panose="020B0604020202020204" pitchFamily="34" charset="0"/>
                <a:cs typeface="Arial" panose="020B0604020202020204" pitchFamily="34" charset="0"/>
              </a:rPr>
              <a:t>and a</a:t>
            </a:r>
            <a:r>
              <a:rPr lang="en-GB" b="1" i="1" u="sng" dirty="0" smtClean="0">
                <a:solidFill>
                  <a:srgbClr val="FF0000"/>
                </a:solidFill>
                <a:latin typeface="Arial" panose="020B0604020202020204" pitchFamily="34" charset="0"/>
                <a:cs typeface="Arial" panose="020B0604020202020204" pitchFamily="34" charset="0"/>
              </a:rPr>
              <a:t> pencil </a:t>
            </a:r>
            <a:r>
              <a:rPr lang="en-GB" u="sng" dirty="0" smtClean="0">
                <a:latin typeface="Arial" panose="020B0604020202020204" pitchFamily="34" charset="0"/>
                <a:cs typeface="Arial" panose="020B0604020202020204" pitchFamily="34" charset="0"/>
              </a:rPr>
              <a:t>for this task.</a:t>
            </a:r>
          </a:p>
          <a:p>
            <a:pPr marL="0" indent="0">
              <a:buNone/>
            </a:pPr>
            <a:endParaRPr lang="en-GB" i="1" u="sng" dirty="0">
              <a:solidFill>
                <a:srgbClr val="FF0000"/>
              </a:solidFill>
              <a:latin typeface="NTPreCursive" panose="03000400000000000000" pitchFamily="66" charset="0"/>
            </a:endParaRPr>
          </a:p>
          <a:p>
            <a:pPr marL="0" indent="0">
              <a:buNone/>
            </a:pPr>
            <a:endParaRPr lang="en-GB" i="1" u="sng" dirty="0" smtClean="0">
              <a:solidFill>
                <a:srgbClr val="FF0000"/>
              </a:solidFill>
              <a:latin typeface="NTPreCursive" panose="03000400000000000000" pitchFamily="66" charset="0"/>
            </a:endParaRPr>
          </a:p>
        </p:txBody>
      </p:sp>
      <p:sp>
        <p:nvSpPr>
          <p:cNvPr id="5" name="TextBox 4"/>
          <p:cNvSpPr txBox="1"/>
          <p:nvPr/>
        </p:nvSpPr>
        <p:spPr>
          <a:xfrm>
            <a:off x="99646" y="2982912"/>
            <a:ext cx="3856892" cy="3693319"/>
          </a:xfrm>
          <a:prstGeom prst="rect">
            <a:avLst/>
          </a:prstGeom>
          <a:noFill/>
          <a:ln w="76200">
            <a:solidFill>
              <a:srgbClr val="FF0000"/>
            </a:solidFill>
          </a:ln>
        </p:spPr>
        <p:txBody>
          <a:bodyPr wrap="square" rtlCol="0">
            <a:spAutoFit/>
          </a:bodyPr>
          <a:lstStyle/>
          <a:p>
            <a:pPr algn="ctr"/>
            <a:r>
              <a:rPr lang="en-GB" sz="2400" u="sng" dirty="0" smtClean="0">
                <a:latin typeface="Arial" panose="020B0604020202020204" pitchFamily="34" charset="0"/>
                <a:cs typeface="Arial" panose="020B0604020202020204" pitchFamily="34" charset="0"/>
              </a:rPr>
              <a:t>Steps</a:t>
            </a:r>
          </a:p>
          <a:p>
            <a:pPr marL="342900" indent="-342900">
              <a:buAutoNum type="arabicParenR"/>
            </a:pPr>
            <a:r>
              <a:rPr lang="en-GB" sz="2400" dirty="0" smtClean="0">
                <a:latin typeface="Arial" panose="020B0604020202020204" pitchFamily="34" charset="0"/>
                <a:cs typeface="Arial" panose="020B0604020202020204" pitchFamily="34" charset="0"/>
              </a:rPr>
              <a:t>Draw the kite in your books.</a:t>
            </a:r>
          </a:p>
          <a:p>
            <a:pPr marL="342900" indent="-342900">
              <a:buAutoNum type="arabicParenR"/>
            </a:pPr>
            <a:r>
              <a:rPr lang="en-GB" sz="2400" dirty="0" smtClean="0">
                <a:latin typeface="Arial" panose="020B0604020202020204" pitchFamily="34" charset="0"/>
                <a:cs typeface="Arial" panose="020B0604020202020204" pitchFamily="34" charset="0"/>
              </a:rPr>
              <a:t>Have a go at filling in the missing numbers.</a:t>
            </a:r>
          </a:p>
          <a:p>
            <a:pPr marL="342900" indent="-342900">
              <a:buAutoNum type="arabicParenR"/>
            </a:pPr>
            <a:r>
              <a:rPr lang="en-GB" sz="2400" dirty="0" smtClean="0">
                <a:latin typeface="Arial" panose="020B0604020202020204" pitchFamily="34" charset="0"/>
                <a:cs typeface="Arial" panose="020B0604020202020204" pitchFamily="34" charset="0"/>
              </a:rPr>
              <a:t>If you have chosen the </a:t>
            </a:r>
            <a:r>
              <a:rPr lang="en-GB" sz="2400" b="1" dirty="0" smtClean="0">
                <a:solidFill>
                  <a:srgbClr val="FF0000"/>
                </a:solidFill>
                <a:latin typeface="Arial" panose="020B0604020202020204" pitchFamily="34" charset="0"/>
                <a:cs typeface="Arial" panose="020B0604020202020204" pitchFamily="34" charset="0"/>
              </a:rPr>
              <a:t>stars</a:t>
            </a:r>
            <a:r>
              <a:rPr lang="en-GB" sz="2400" dirty="0" smtClean="0">
                <a:latin typeface="Arial" panose="020B0604020202020204" pitchFamily="34" charset="0"/>
                <a:cs typeface="Arial" panose="020B0604020202020204" pitchFamily="34" charset="0"/>
              </a:rPr>
              <a:t>, you are counting back. Use a hundred square to help you!</a:t>
            </a:r>
          </a:p>
          <a:p>
            <a:pPr marL="342900" indent="-342900">
              <a:buAutoNum type="arabicParenR"/>
            </a:pPr>
            <a:endParaRPr lang="en-GB" dirty="0"/>
          </a:p>
        </p:txBody>
      </p:sp>
      <p:pic>
        <p:nvPicPr>
          <p:cNvPr id="7" name="Picture 6" descr="Pencil Eraser Rubber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1164" y="3105197"/>
            <a:ext cx="288000" cy="394971"/>
          </a:xfrm>
          <a:prstGeom prst="rect">
            <a:avLst/>
          </a:prstGeom>
        </p:spPr>
      </p:pic>
      <p:pic>
        <p:nvPicPr>
          <p:cNvPr id="8" name="Picture 7" descr="Tick Mark Correct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662" y="3062604"/>
            <a:ext cx="319088" cy="295680"/>
          </a:xfrm>
          <a:prstGeom prst="rect">
            <a:avLst/>
          </a:prstGeom>
        </p:spPr>
      </p:pic>
      <p:sp>
        <p:nvSpPr>
          <p:cNvPr id="9" name="Title 1"/>
          <p:cNvSpPr>
            <a:spLocks noGrp="1"/>
          </p:cNvSpPr>
          <p:nvPr>
            <p:ph type="title"/>
          </p:nvPr>
        </p:nvSpPr>
        <p:spPr>
          <a:xfrm>
            <a:off x="838200" y="365125"/>
            <a:ext cx="10515600" cy="1325563"/>
          </a:xfrm>
        </p:spPr>
        <p:txBody>
          <a:bodyPr>
            <a:normAutofit fontScale="90000"/>
          </a:bodyPr>
          <a:lstStyle/>
          <a:p>
            <a:pPr algn="ctr"/>
            <a:r>
              <a:rPr lang="en-GB" u="sng" dirty="0" smtClean="0">
                <a:latin typeface="Arial" panose="020B0604020202020204" pitchFamily="34" charset="0"/>
                <a:cs typeface="Arial" panose="020B0604020202020204" pitchFamily="34" charset="0"/>
              </a:rPr>
              <a:t>Monday </a:t>
            </a:r>
            <a:r>
              <a:rPr lang="en-GB" u="sng" dirty="0">
                <a:latin typeface="Arial" panose="020B0604020202020204" pitchFamily="34" charset="0"/>
                <a:cs typeface="Arial" panose="020B0604020202020204" pitchFamily="34" charset="0"/>
              </a:rPr>
              <a:t>4</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May 2020                   04.05.20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count in 10’s</a:t>
            </a:r>
            <a:endParaRPr lang="en-GB"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101061" y="3062604"/>
            <a:ext cx="2478882" cy="3613627"/>
          </a:xfrm>
          <a:prstGeom prst="rect">
            <a:avLst/>
          </a:prstGeom>
        </p:spPr>
      </p:pic>
      <p:pic>
        <p:nvPicPr>
          <p:cNvPr id="10" name="Picture 9"/>
          <p:cNvPicPr>
            <a:picLocks noChangeAspect="1"/>
          </p:cNvPicPr>
          <p:nvPr/>
        </p:nvPicPr>
        <p:blipFill>
          <a:blip r:embed="rId5"/>
          <a:stretch>
            <a:fillRect/>
          </a:stretch>
        </p:blipFill>
        <p:spPr>
          <a:xfrm>
            <a:off x="6724466" y="3062604"/>
            <a:ext cx="2307675" cy="3613627"/>
          </a:xfrm>
          <a:prstGeom prst="rect">
            <a:avLst/>
          </a:prstGeom>
        </p:spPr>
      </p:pic>
      <p:pic>
        <p:nvPicPr>
          <p:cNvPr id="11" name="Picture 10"/>
          <p:cNvPicPr>
            <a:picLocks noChangeAspect="1"/>
          </p:cNvPicPr>
          <p:nvPr/>
        </p:nvPicPr>
        <p:blipFill>
          <a:blip r:embed="rId6"/>
          <a:stretch>
            <a:fillRect/>
          </a:stretch>
        </p:blipFill>
        <p:spPr>
          <a:xfrm>
            <a:off x="9261963" y="3062604"/>
            <a:ext cx="2399201" cy="3613627"/>
          </a:xfrm>
          <a:prstGeom prst="rect">
            <a:avLst/>
          </a:prstGeom>
        </p:spPr>
      </p:pic>
      <p:pic>
        <p:nvPicPr>
          <p:cNvPr id="12" name="Picture 11" descr="Free vector graphic: Cloud, Thought, Weather - Free Imag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1061" y="2847975"/>
            <a:ext cx="679938" cy="454708"/>
          </a:xfrm>
          <a:prstGeom prst="rect">
            <a:avLst/>
          </a:prstGeom>
        </p:spPr>
      </p:pic>
      <p:pic>
        <p:nvPicPr>
          <p:cNvPr id="13" name="Picture 12" descr="Yellow Crescent Half Moon Vector Clipart image - Fre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0012" y="2966455"/>
            <a:ext cx="461138" cy="487977"/>
          </a:xfrm>
          <a:prstGeom prst="rect">
            <a:avLst/>
          </a:prstGeom>
        </p:spPr>
      </p:pic>
      <p:pic>
        <p:nvPicPr>
          <p:cNvPr id="14" name="Picture 13" descr="Clipart - Cartoon Gold Sta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6226" y="2966455"/>
            <a:ext cx="400876" cy="350442"/>
          </a:xfrm>
          <a:prstGeom prst="rect">
            <a:avLst/>
          </a:prstGeom>
        </p:spPr>
      </p:pic>
    </p:spTree>
    <p:extLst>
      <p:ext uri="{BB962C8B-B14F-4D97-AF65-F5344CB8AC3E}">
        <p14:creationId xmlns:p14="http://schemas.microsoft.com/office/powerpoint/2010/main" val="3201774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800" dirty="0" smtClean="0">
                <a:latin typeface="Arial" panose="020B0604020202020204" pitchFamily="34" charset="0"/>
                <a:cs typeface="Arial" panose="020B0604020202020204" pitchFamily="34" charset="0"/>
              </a:rPr>
              <a:t>Plenary:</a:t>
            </a:r>
          </a:p>
          <a:p>
            <a:pPr marL="0" indent="0" algn="ctr">
              <a:buNone/>
            </a:pPr>
            <a:endParaRPr lang="en-GB" sz="48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38200" y="365125"/>
            <a:ext cx="10515600" cy="1325563"/>
          </a:xfrm>
        </p:spPr>
        <p:txBody>
          <a:bodyPr>
            <a:normAutofit fontScale="90000"/>
          </a:bodyPr>
          <a:lstStyle/>
          <a:p>
            <a:pPr algn="ctr"/>
            <a:r>
              <a:rPr lang="en-GB" u="sng" dirty="0" smtClean="0">
                <a:latin typeface="Arial" panose="020B0604020202020204" pitchFamily="34" charset="0"/>
                <a:cs typeface="Arial" panose="020B0604020202020204" pitchFamily="34" charset="0"/>
              </a:rPr>
              <a:t>Monday </a:t>
            </a:r>
            <a:r>
              <a:rPr lang="en-GB" u="sng" dirty="0">
                <a:latin typeface="Arial" panose="020B0604020202020204" pitchFamily="34" charset="0"/>
                <a:cs typeface="Arial" panose="020B0604020202020204" pitchFamily="34" charset="0"/>
              </a:rPr>
              <a:t>4</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May 2020                   04.05.20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count in 10’s</a:t>
            </a:r>
            <a:endParaRPr lang="en-GB"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702169" y="2616200"/>
            <a:ext cx="6787661" cy="3695700"/>
          </a:xfrm>
          <a:prstGeom prst="rect">
            <a:avLst/>
          </a:prstGeom>
        </p:spPr>
      </p:pic>
    </p:spTree>
    <p:extLst>
      <p:ext uri="{BB962C8B-B14F-4D97-AF65-F5344CB8AC3E}">
        <p14:creationId xmlns:p14="http://schemas.microsoft.com/office/powerpoint/2010/main" val="152517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Tuesday </a:t>
            </a:r>
            <a:r>
              <a:rPr lang="en-GB" u="sng" dirty="0">
                <a:latin typeface="Arial" panose="020B0604020202020204" pitchFamily="34" charset="0"/>
                <a:cs typeface="Arial" panose="020B0604020202020204" pitchFamily="34" charset="0"/>
              </a:rPr>
              <a:t>5</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2020                   05.05.20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make equal groups.</a:t>
            </a:r>
            <a:endParaRPr lang="en-GB" dirty="0">
              <a:solidFill>
                <a:srgbClr val="FF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372208" y="1690688"/>
            <a:ext cx="11620500" cy="4543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Starter:</a:t>
            </a: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Fill in the missing number bond to </a:t>
            </a:r>
            <a:r>
              <a:rPr lang="en-GB" dirty="0">
                <a:latin typeface="Arial" panose="020B0604020202020204" pitchFamily="34" charset="0"/>
                <a:cs typeface="Arial" panose="020B0604020202020204" pitchFamily="34" charset="0"/>
              </a:rPr>
              <a:t>2</a:t>
            </a:r>
            <a:r>
              <a:rPr lang="en-GB" dirty="0" smtClean="0">
                <a:latin typeface="Arial" panose="020B0604020202020204" pitchFamily="34" charset="0"/>
                <a:cs typeface="Arial" panose="020B0604020202020204" pitchFamily="34" charset="0"/>
              </a:rPr>
              <a:t>0 in your books.</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pic>
        <p:nvPicPr>
          <p:cNvPr id="6" name="Picture 5" descr="Pencil Eraser Rubber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618" y="2843430"/>
            <a:ext cx="288000" cy="394971"/>
          </a:xfrm>
          <a:prstGeom prst="rect">
            <a:avLst/>
          </a:prstGeom>
        </p:spPr>
      </p:pic>
      <p:sp>
        <p:nvSpPr>
          <p:cNvPr id="8" name="TextBox 7"/>
          <p:cNvSpPr txBox="1"/>
          <p:nvPr/>
        </p:nvSpPr>
        <p:spPr>
          <a:xfrm>
            <a:off x="613970" y="2843430"/>
            <a:ext cx="4733925" cy="3847207"/>
          </a:xfrm>
          <a:prstGeom prst="rect">
            <a:avLst/>
          </a:prstGeom>
          <a:noFill/>
          <a:ln w="76200">
            <a:solidFill>
              <a:srgbClr val="FF0000"/>
            </a:solidFill>
          </a:ln>
        </p:spPr>
        <p:txBody>
          <a:bodyPr wrap="square" rtlCol="0">
            <a:spAutoFit/>
          </a:bodyPr>
          <a:lstStyle/>
          <a:p>
            <a:pPr algn="ctr"/>
            <a:r>
              <a:rPr lang="en-GB" sz="2400" u="sng" dirty="0" smtClean="0">
                <a:latin typeface="Arial" panose="020B0604020202020204" pitchFamily="34" charset="0"/>
                <a:cs typeface="Arial" panose="020B0604020202020204" pitchFamily="34" charset="0"/>
              </a:rPr>
              <a:t>Work it out!</a:t>
            </a:r>
          </a:p>
          <a:p>
            <a:pPr marL="342900" indent="-342900" algn="ctr">
              <a:buAutoNum type="arabicParenR"/>
            </a:pP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0+ ( ) = 20</a:t>
            </a:r>
          </a:p>
          <a:p>
            <a:pPr marL="342900" indent="-342900" algn="ctr">
              <a:buAutoNum type="arabicParenR"/>
            </a:pPr>
            <a:r>
              <a:rPr lang="en-GB" sz="2000" dirty="0">
                <a:latin typeface="Arial" panose="020B0604020202020204" pitchFamily="34" charset="0"/>
                <a:cs typeface="Arial" panose="020B0604020202020204" pitchFamily="34" charset="0"/>
              </a:rPr>
              <a:t>1</a:t>
            </a:r>
            <a:r>
              <a:rPr lang="en-GB" sz="2000" dirty="0" smtClean="0">
                <a:latin typeface="Arial" panose="020B0604020202020204" pitchFamily="34" charset="0"/>
                <a:cs typeface="Arial" panose="020B0604020202020204" pitchFamily="34" charset="0"/>
              </a:rPr>
              <a:t>9+ ( ) = </a:t>
            </a: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0</a:t>
            </a:r>
          </a:p>
          <a:p>
            <a:pPr marL="342900" indent="-342900" algn="ctr">
              <a:buAutoNum type="arabicParenR"/>
            </a:pPr>
            <a:r>
              <a:rPr lang="en-GB" sz="2000" dirty="0" smtClean="0">
                <a:latin typeface="Arial" panose="020B0604020202020204" pitchFamily="34" charset="0"/>
                <a:cs typeface="Arial" panose="020B0604020202020204" pitchFamily="34" charset="0"/>
              </a:rPr>
              <a:t>18+ ( ) = 20</a:t>
            </a:r>
          </a:p>
          <a:p>
            <a:pPr marL="342900" indent="-342900" algn="ctr">
              <a:buAutoNum type="arabicParenR"/>
            </a:pPr>
            <a:r>
              <a:rPr lang="en-GB" sz="2000" dirty="0" smtClean="0">
                <a:latin typeface="Arial" panose="020B0604020202020204" pitchFamily="34" charset="0"/>
                <a:cs typeface="Arial" panose="020B0604020202020204" pitchFamily="34" charset="0"/>
              </a:rPr>
              <a:t>17+ ( ) = 20</a:t>
            </a:r>
          </a:p>
          <a:p>
            <a:pPr marL="342900" indent="-342900" algn="ctr">
              <a:buAutoNum type="arabicParenR"/>
            </a:pPr>
            <a:r>
              <a:rPr lang="en-GB" sz="2000" dirty="0" smtClean="0">
                <a:latin typeface="Arial" panose="020B0604020202020204" pitchFamily="34" charset="0"/>
                <a:cs typeface="Arial" panose="020B0604020202020204" pitchFamily="34" charset="0"/>
              </a:rPr>
              <a:t>16+ ( ) = 20</a:t>
            </a:r>
          </a:p>
          <a:p>
            <a:pPr marL="342900" indent="-342900" algn="ctr">
              <a:buAutoNum type="arabicParenR"/>
            </a:pPr>
            <a:r>
              <a:rPr lang="en-GB" sz="2000" dirty="0" smtClean="0">
                <a:latin typeface="Arial" panose="020B0604020202020204" pitchFamily="34" charset="0"/>
                <a:cs typeface="Arial" panose="020B0604020202020204" pitchFamily="34" charset="0"/>
              </a:rPr>
              <a:t>15+ ( ) = 20</a:t>
            </a:r>
          </a:p>
          <a:p>
            <a:pPr marL="342900" indent="-342900" algn="ctr">
              <a:buAutoNum type="arabicParenR"/>
            </a:pPr>
            <a:r>
              <a:rPr lang="en-GB" sz="2000" dirty="0" smtClean="0">
                <a:latin typeface="Arial" panose="020B0604020202020204" pitchFamily="34" charset="0"/>
                <a:cs typeface="Arial" panose="020B0604020202020204" pitchFamily="34" charset="0"/>
              </a:rPr>
              <a:t>14+ ( ) = 20</a:t>
            </a:r>
          </a:p>
          <a:p>
            <a:pPr marL="342900" indent="-342900" algn="ctr">
              <a:buAutoNum type="arabicParenR"/>
            </a:pPr>
            <a:r>
              <a:rPr lang="en-GB" sz="2000" dirty="0" smtClean="0">
                <a:latin typeface="Arial" panose="020B0604020202020204" pitchFamily="34" charset="0"/>
                <a:cs typeface="Arial" panose="020B0604020202020204" pitchFamily="34" charset="0"/>
              </a:rPr>
              <a:t>13+ ( ) = 20</a:t>
            </a:r>
          </a:p>
          <a:p>
            <a:pPr algn="ctr"/>
            <a:r>
              <a:rPr lang="en-GB" sz="2000" dirty="0" smtClean="0">
                <a:latin typeface="Arial" panose="020B0604020202020204" pitchFamily="34" charset="0"/>
                <a:cs typeface="Arial" panose="020B0604020202020204" pitchFamily="34" charset="0"/>
              </a:rPr>
              <a:t>9) 12+ ( ) = </a:t>
            </a: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0</a:t>
            </a:r>
          </a:p>
          <a:p>
            <a:pPr algn="ctr"/>
            <a:r>
              <a:rPr lang="en-GB" sz="2000" dirty="0" smtClean="0">
                <a:latin typeface="Arial" panose="020B0604020202020204" pitchFamily="34" charset="0"/>
                <a:cs typeface="Arial" panose="020B0604020202020204" pitchFamily="34" charset="0"/>
              </a:rPr>
              <a:t>10) 11+ ( ) = 20</a:t>
            </a:r>
          </a:p>
          <a:p>
            <a:pPr algn="ctr"/>
            <a:r>
              <a:rPr lang="en-GB" sz="2000" dirty="0" smtClean="0">
                <a:latin typeface="Arial" panose="020B0604020202020204" pitchFamily="34" charset="0"/>
                <a:cs typeface="Arial" panose="020B0604020202020204" pitchFamily="34" charset="0"/>
              </a:rPr>
              <a:t>11) 10+ ( ) = 20</a:t>
            </a:r>
            <a:endParaRPr lang="en-GB" sz="2800" dirty="0" smtClean="0">
              <a:latin typeface="Arial" panose="020B0604020202020204" pitchFamily="34" charset="0"/>
              <a:cs typeface="Arial" panose="020B0604020202020204" pitchFamily="34" charset="0"/>
            </a:endParaRPr>
          </a:p>
        </p:txBody>
      </p:sp>
      <p:sp>
        <p:nvSpPr>
          <p:cNvPr id="9" name="TextBox 8"/>
          <p:cNvSpPr txBox="1"/>
          <p:nvPr/>
        </p:nvSpPr>
        <p:spPr>
          <a:xfrm>
            <a:off x="6414721" y="2818765"/>
            <a:ext cx="4733925" cy="3539430"/>
          </a:xfrm>
          <a:prstGeom prst="rect">
            <a:avLst/>
          </a:prstGeom>
          <a:noFill/>
          <a:ln w="76200">
            <a:solidFill>
              <a:srgbClr val="FF0000"/>
            </a:solidFill>
          </a:ln>
        </p:spPr>
        <p:txBody>
          <a:bodyPr wrap="square" rtlCol="0">
            <a:spAutoFit/>
          </a:bodyPr>
          <a:lstStyle/>
          <a:p>
            <a:pPr algn="ctr"/>
            <a:r>
              <a:rPr lang="en-GB" sz="2400" u="sng" dirty="0" smtClean="0">
                <a:latin typeface="Arial" panose="020B0604020202020204" pitchFamily="34" charset="0"/>
                <a:cs typeface="Arial" panose="020B0604020202020204" pitchFamily="34" charset="0"/>
              </a:rPr>
              <a:t>Work it out!</a:t>
            </a:r>
          </a:p>
          <a:p>
            <a:pPr marL="342900" indent="-342900" algn="ctr">
              <a:buAutoNum type="arabicParenR"/>
            </a:pPr>
            <a:r>
              <a:rPr lang="en-GB" sz="2000" dirty="0" smtClean="0">
                <a:latin typeface="Arial" panose="020B0604020202020204" pitchFamily="34" charset="0"/>
                <a:cs typeface="Arial" panose="020B0604020202020204" pitchFamily="34" charset="0"/>
              </a:rPr>
              <a:t>9+ ( ) = 20</a:t>
            </a:r>
          </a:p>
          <a:p>
            <a:pPr marL="342900" indent="-342900" algn="ctr">
              <a:buAutoNum type="arabicParenR"/>
            </a:pPr>
            <a:r>
              <a:rPr lang="en-GB" sz="2000" dirty="0">
                <a:latin typeface="Arial" panose="020B0604020202020204" pitchFamily="34" charset="0"/>
                <a:cs typeface="Arial" panose="020B0604020202020204" pitchFamily="34" charset="0"/>
              </a:rPr>
              <a:t>8</a:t>
            </a:r>
            <a:r>
              <a:rPr lang="en-GB" sz="2000" dirty="0" smtClean="0">
                <a:latin typeface="Arial" panose="020B0604020202020204" pitchFamily="34" charset="0"/>
                <a:cs typeface="Arial" panose="020B0604020202020204" pitchFamily="34" charset="0"/>
              </a:rPr>
              <a:t>+ ( ) = 20</a:t>
            </a:r>
          </a:p>
          <a:p>
            <a:pPr marL="342900" indent="-342900" algn="ctr">
              <a:buAutoNum type="arabicParenR"/>
            </a:pPr>
            <a:r>
              <a:rPr lang="en-GB" sz="2000" dirty="0">
                <a:latin typeface="Arial" panose="020B0604020202020204" pitchFamily="34" charset="0"/>
                <a:cs typeface="Arial" panose="020B0604020202020204" pitchFamily="34" charset="0"/>
              </a:rPr>
              <a:t>7</a:t>
            </a:r>
            <a:r>
              <a:rPr lang="en-GB" sz="2000" dirty="0" smtClean="0">
                <a:latin typeface="Arial" panose="020B0604020202020204" pitchFamily="34" charset="0"/>
                <a:cs typeface="Arial" panose="020B0604020202020204" pitchFamily="34" charset="0"/>
              </a:rPr>
              <a:t>+ ( ) = 20</a:t>
            </a:r>
          </a:p>
          <a:p>
            <a:pPr marL="342900" indent="-342900" algn="ctr">
              <a:buAutoNum type="arabicParenR"/>
            </a:pPr>
            <a:r>
              <a:rPr lang="en-GB" sz="2000" dirty="0">
                <a:latin typeface="Arial" panose="020B0604020202020204" pitchFamily="34" charset="0"/>
                <a:cs typeface="Arial" panose="020B0604020202020204" pitchFamily="34" charset="0"/>
              </a:rPr>
              <a:t>6</a:t>
            </a:r>
            <a:r>
              <a:rPr lang="en-GB" sz="2000" dirty="0" smtClean="0">
                <a:latin typeface="Arial" panose="020B0604020202020204" pitchFamily="34" charset="0"/>
                <a:cs typeface="Arial" panose="020B0604020202020204" pitchFamily="34" charset="0"/>
              </a:rPr>
              <a:t>+ ( ) = </a:t>
            </a: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0</a:t>
            </a:r>
          </a:p>
          <a:p>
            <a:pPr marL="342900" indent="-342900" algn="ctr">
              <a:buAutoNum type="arabicParenR"/>
            </a:pPr>
            <a:r>
              <a:rPr lang="en-GB" sz="2000" dirty="0">
                <a:latin typeface="Arial" panose="020B0604020202020204" pitchFamily="34" charset="0"/>
                <a:cs typeface="Arial" panose="020B0604020202020204" pitchFamily="34" charset="0"/>
              </a:rPr>
              <a:t>5</a:t>
            </a:r>
            <a:r>
              <a:rPr lang="en-GB" sz="2000" dirty="0" smtClean="0">
                <a:latin typeface="Arial" panose="020B0604020202020204" pitchFamily="34" charset="0"/>
                <a:cs typeface="Arial" panose="020B0604020202020204" pitchFamily="34" charset="0"/>
              </a:rPr>
              <a:t>+ ( ) = </a:t>
            </a: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0</a:t>
            </a:r>
          </a:p>
          <a:p>
            <a:pPr marL="342900" indent="-342900" algn="ctr">
              <a:buAutoNum type="arabicParenR"/>
            </a:pPr>
            <a:r>
              <a:rPr lang="en-GB" sz="2000" dirty="0">
                <a:latin typeface="Arial" panose="020B0604020202020204" pitchFamily="34" charset="0"/>
                <a:cs typeface="Arial" panose="020B0604020202020204" pitchFamily="34" charset="0"/>
              </a:rPr>
              <a:t>4</a:t>
            </a:r>
            <a:r>
              <a:rPr lang="en-GB" sz="2000" dirty="0" smtClean="0">
                <a:latin typeface="Arial" panose="020B0604020202020204" pitchFamily="34" charset="0"/>
                <a:cs typeface="Arial" panose="020B0604020202020204" pitchFamily="34" charset="0"/>
              </a:rPr>
              <a:t>+ ( ) = 20</a:t>
            </a:r>
          </a:p>
          <a:p>
            <a:pPr marL="342900" indent="-342900" algn="ctr">
              <a:buAutoNum type="arabicParenR"/>
            </a:pPr>
            <a:r>
              <a:rPr lang="en-GB" sz="2000" dirty="0">
                <a:latin typeface="Arial" panose="020B0604020202020204" pitchFamily="34" charset="0"/>
                <a:cs typeface="Arial" panose="020B0604020202020204" pitchFamily="34" charset="0"/>
              </a:rPr>
              <a:t>3</a:t>
            </a:r>
            <a:r>
              <a:rPr lang="en-GB" sz="2000" dirty="0" smtClean="0">
                <a:latin typeface="Arial" panose="020B0604020202020204" pitchFamily="34" charset="0"/>
                <a:cs typeface="Arial" panose="020B0604020202020204" pitchFamily="34" charset="0"/>
              </a:rPr>
              <a:t>+ ( ) = 20</a:t>
            </a:r>
          </a:p>
          <a:p>
            <a:pPr marL="342900" indent="-342900" algn="ctr">
              <a:buAutoNum type="arabicParenR"/>
            </a:pP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 ) = 20</a:t>
            </a:r>
          </a:p>
          <a:p>
            <a:pPr algn="ctr"/>
            <a:r>
              <a:rPr lang="en-GB" sz="2000" dirty="0" smtClean="0">
                <a:latin typeface="Arial" panose="020B0604020202020204" pitchFamily="34" charset="0"/>
                <a:cs typeface="Arial" panose="020B0604020202020204" pitchFamily="34" charset="0"/>
              </a:rPr>
              <a:t>9) </a:t>
            </a:r>
            <a:r>
              <a:rPr lang="en-GB" sz="2000" dirty="0">
                <a:latin typeface="Arial" panose="020B0604020202020204" pitchFamily="34" charset="0"/>
                <a:cs typeface="Arial" panose="020B0604020202020204" pitchFamily="34" charset="0"/>
              </a:rPr>
              <a:t>1</a:t>
            </a:r>
            <a:r>
              <a:rPr lang="en-GB" sz="2000" dirty="0" smtClean="0">
                <a:latin typeface="Arial" panose="020B0604020202020204" pitchFamily="34" charset="0"/>
                <a:cs typeface="Arial" panose="020B0604020202020204" pitchFamily="34" charset="0"/>
              </a:rPr>
              <a:t>+ ( ) = </a:t>
            </a: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0</a:t>
            </a:r>
          </a:p>
          <a:p>
            <a:pPr algn="ctr"/>
            <a:r>
              <a:rPr lang="en-GB" sz="2000" dirty="0" smtClean="0">
                <a:latin typeface="Arial" panose="020B0604020202020204" pitchFamily="34" charset="0"/>
                <a:cs typeface="Arial" panose="020B0604020202020204" pitchFamily="34" charset="0"/>
              </a:rPr>
              <a:t>10) </a:t>
            </a:r>
            <a:r>
              <a:rPr lang="en-GB" sz="2000" dirty="0">
                <a:latin typeface="Arial" panose="020B0604020202020204" pitchFamily="34" charset="0"/>
                <a:cs typeface="Arial" panose="020B0604020202020204" pitchFamily="34" charset="0"/>
              </a:rPr>
              <a:t>0</a:t>
            </a:r>
            <a:r>
              <a:rPr lang="en-GB" sz="2000" dirty="0" smtClean="0">
                <a:latin typeface="Arial" panose="020B0604020202020204" pitchFamily="34" charset="0"/>
                <a:cs typeface="Arial" panose="020B0604020202020204" pitchFamily="34" charset="0"/>
              </a:rPr>
              <a:t>+ ( ) = </a:t>
            </a: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0</a:t>
            </a:r>
          </a:p>
        </p:txBody>
      </p:sp>
      <p:pic>
        <p:nvPicPr>
          <p:cNvPr id="10" name="Picture 9" descr="Pencil Eraser Rubber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3274" y="2817665"/>
            <a:ext cx="288000" cy="394971"/>
          </a:xfrm>
          <a:prstGeom prst="rect">
            <a:avLst/>
          </a:prstGeom>
        </p:spPr>
      </p:pic>
    </p:spTree>
    <p:extLst>
      <p:ext uri="{BB962C8B-B14F-4D97-AF65-F5344CB8AC3E}">
        <p14:creationId xmlns:p14="http://schemas.microsoft.com/office/powerpoint/2010/main" val="2593610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9073" y="1825625"/>
            <a:ext cx="11692077" cy="917575"/>
          </a:xfrm>
          <a:ln w="76200">
            <a:solidFill>
              <a:srgbClr val="FF0000"/>
            </a:solidFill>
          </a:ln>
        </p:spPr>
        <p:txBody>
          <a:bodyPr>
            <a:normAutofit/>
          </a:bodyPr>
          <a:lstStyle/>
          <a:p>
            <a:pPr marL="0" indent="0" algn="ctr">
              <a:buNone/>
            </a:pPr>
            <a:r>
              <a:rPr lang="en-GB" dirty="0" smtClean="0">
                <a:latin typeface="Arial" panose="020B0604020202020204" pitchFamily="34" charset="0"/>
                <a:cs typeface="Arial" panose="020B0604020202020204" pitchFamily="34" charset="0"/>
              </a:rPr>
              <a:t>Task: </a:t>
            </a:r>
            <a:r>
              <a:rPr lang="en-GB" u="sng" dirty="0" smtClean="0">
                <a:latin typeface="Arial" panose="020B0604020202020204" pitchFamily="34" charset="0"/>
                <a:cs typeface="Arial" panose="020B0604020202020204" pitchFamily="34" charset="0"/>
              </a:rPr>
              <a:t>You will need your </a:t>
            </a:r>
            <a:r>
              <a:rPr lang="en-GB" i="1" u="sng" dirty="0" smtClean="0">
                <a:solidFill>
                  <a:srgbClr val="FF0000"/>
                </a:solidFill>
                <a:latin typeface="Arial" panose="020B0604020202020204" pitchFamily="34" charset="0"/>
                <a:cs typeface="Arial" panose="020B0604020202020204" pitchFamily="34" charset="0"/>
              </a:rPr>
              <a:t>exercise book,</a:t>
            </a:r>
            <a:r>
              <a:rPr lang="en-GB" u="sng" dirty="0" smtClean="0">
                <a:latin typeface="Arial" panose="020B0604020202020204" pitchFamily="34" charset="0"/>
                <a:cs typeface="Arial" panose="020B0604020202020204" pitchFamily="34" charset="0"/>
              </a:rPr>
              <a:t> and </a:t>
            </a:r>
            <a:r>
              <a:rPr lang="en-GB" i="1" u="sng" dirty="0" smtClean="0">
                <a:solidFill>
                  <a:srgbClr val="FF0000"/>
                </a:solidFill>
                <a:latin typeface="Arial" panose="020B0604020202020204" pitchFamily="34" charset="0"/>
                <a:cs typeface="Arial" panose="020B0604020202020204" pitchFamily="34" charset="0"/>
              </a:rPr>
              <a:t>a pencil</a:t>
            </a:r>
            <a:r>
              <a:rPr lang="en-GB" u="sng" dirty="0" smtClean="0">
                <a:latin typeface="Arial" panose="020B0604020202020204" pitchFamily="34" charset="0"/>
                <a:cs typeface="Arial" panose="020B0604020202020204" pitchFamily="34" charset="0"/>
              </a:rPr>
              <a:t> for this task. Remember to write down the challenge you have chosen.</a:t>
            </a:r>
          </a:p>
          <a:p>
            <a:pPr marL="0" indent="0">
              <a:buNone/>
            </a:pPr>
            <a:endParaRPr lang="en-GB" i="1" u="sng" dirty="0">
              <a:solidFill>
                <a:srgbClr val="FF0000"/>
              </a:solidFill>
              <a:latin typeface="NTPreCursive" panose="03000400000000000000" pitchFamily="66" charset="0"/>
            </a:endParaRPr>
          </a:p>
          <a:p>
            <a:pPr marL="0" indent="0">
              <a:buNone/>
            </a:pPr>
            <a:endParaRPr lang="en-GB" i="1" u="sng" dirty="0" smtClean="0">
              <a:solidFill>
                <a:srgbClr val="FF0000"/>
              </a:solidFill>
              <a:latin typeface="NTPreCursive" panose="03000400000000000000" pitchFamily="66" charset="0"/>
            </a:endParaRPr>
          </a:p>
        </p:txBody>
      </p:sp>
      <p:sp>
        <p:nvSpPr>
          <p:cNvPr id="7" name="TextBox 6"/>
          <p:cNvSpPr txBox="1"/>
          <p:nvPr/>
        </p:nvSpPr>
        <p:spPr>
          <a:xfrm>
            <a:off x="219074" y="2897109"/>
            <a:ext cx="4752975" cy="3785652"/>
          </a:xfrm>
          <a:prstGeom prst="rect">
            <a:avLst/>
          </a:prstGeom>
          <a:noFill/>
          <a:ln w="76200">
            <a:solidFill>
              <a:srgbClr val="FF0000"/>
            </a:solidFill>
          </a:ln>
        </p:spPr>
        <p:txBody>
          <a:bodyPr wrap="square" rtlCol="0">
            <a:spAutoFit/>
          </a:bodyPr>
          <a:lstStyle/>
          <a:p>
            <a:pPr algn="ctr"/>
            <a:r>
              <a:rPr lang="en-GB" sz="2000" u="sng" dirty="0" smtClean="0">
                <a:latin typeface="Arial" panose="020B0604020202020204" pitchFamily="34" charset="0"/>
                <a:cs typeface="Arial" panose="020B0604020202020204" pitchFamily="34" charset="0"/>
              </a:rPr>
              <a:t>Steps</a:t>
            </a:r>
          </a:p>
          <a:p>
            <a:pPr algn="ctr"/>
            <a:r>
              <a:rPr lang="en-GB" sz="2000" u="sng" dirty="0" smtClean="0">
                <a:latin typeface="Arial" panose="020B0604020202020204" pitchFamily="34" charset="0"/>
                <a:cs typeface="Arial" panose="020B0604020202020204" pitchFamily="34" charset="0"/>
              </a:rPr>
              <a:t>Clouds:</a:t>
            </a:r>
          </a:p>
          <a:p>
            <a:pPr algn="ctr"/>
            <a:r>
              <a:rPr lang="en-GB" sz="2000" dirty="0" smtClean="0">
                <a:latin typeface="Arial" panose="020B0604020202020204" pitchFamily="34" charset="0"/>
                <a:cs typeface="Arial" panose="020B0604020202020204" pitchFamily="34" charset="0"/>
              </a:rPr>
              <a:t>Draw the picture in your books and label whether it is equal or unequal.</a:t>
            </a:r>
          </a:p>
          <a:p>
            <a:pPr algn="ctr"/>
            <a:r>
              <a:rPr lang="en-GB" sz="2000" u="sng" dirty="0" smtClean="0">
                <a:latin typeface="Arial" panose="020B0604020202020204" pitchFamily="34" charset="0"/>
                <a:cs typeface="Arial" panose="020B0604020202020204" pitchFamily="34" charset="0"/>
              </a:rPr>
              <a:t>Moons:</a:t>
            </a:r>
          </a:p>
          <a:p>
            <a:pPr algn="ctr"/>
            <a:r>
              <a:rPr lang="en-GB" sz="2000" dirty="0" smtClean="0">
                <a:latin typeface="Arial" panose="020B0604020202020204" pitchFamily="34" charset="0"/>
                <a:cs typeface="Arial" panose="020B0604020202020204" pitchFamily="34" charset="0"/>
              </a:rPr>
              <a:t>Draw the pictures in your book and complete the sentences.</a:t>
            </a:r>
          </a:p>
          <a:p>
            <a:pPr algn="ctr"/>
            <a:r>
              <a:rPr lang="en-GB" sz="2000" u="sng" dirty="0" smtClean="0">
                <a:latin typeface="Arial" panose="020B0604020202020204" pitchFamily="34" charset="0"/>
                <a:cs typeface="Arial" panose="020B0604020202020204" pitchFamily="34" charset="0"/>
              </a:rPr>
              <a:t>Stars:</a:t>
            </a:r>
          </a:p>
          <a:p>
            <a:pPr algn="ctr"/>
            <a:r>
              <a:rPr lang="en-GB" sz="2000" dirty="0" smtClean="0">
                <a:latin typeface="Arial" panose="020B0604020202020204" pitchFamily="34" charset="0"/>
                <a:cs typeface="Arial" panose="020B0604020202020204" pitchFamily="34" charset="0"/>
              </a:rPr>
              <a:t>Draw the picture in your books and complete the equal groups.</a:t>
            </a:r>
          </a:p>
          <a:p>
            <a:pPr algn="ctr"/>
            <a:endParaRPr lang="en-GB" sz="2000" dirty="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Remember </a:t>
            </a:r>
            <a:r>
              <a:rPr lang="en-GB" sz="2000" b="1" i="1" u="sng" dirty="0" smtClean="0">
                <a:solidFill>
                  <a:srgbClr val="FF0000"/>
                </a:solidFill>
                <a:latin typeface="Arial" panose="020B0604020202020204" pitchFamily="34" charset="0"/>
                <a:cs typeface="Arial" panose="020B0604020202020204" pitchFamily="34" charset="0"/>
              </a:rPr>
              <a:t>equal</a:t>
            </a:r>
            <a:r>
              <a:rPr lang="en-GB" sz="2000" b="1" dirty="0" smtClean="0">
                <a:latin typeface="Arial" panose="020B0604020202020204" pitchFamily="34" charset="0"/>
                <a:cs typeface="Arial" panose="020B0604020202020204" pitchFamily="34" charset="0"/>
              </a:rPr>
              <a:t> means the same!</a:t>
            </a:r>
          </a:p>
        </p:txBody>
      </p:sp>
      <p:pic>
        <p:nvPicPr>
          <p:cNvPr id="13" name="Picture 12" descr="Tick Mark Correct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7466" y="2971594"/>
            <a:ext cx="319088" cy="295680"/>
          </a:xfrm>
          <a:prstGeom prst="rect">
            <a:avLst/>
          </a:prstGeom>
        </p:spPr>
      </p:pic>
      <p:pic>
        <p:nvPicPr>
          <p:cNvPr id="14" name="Picture 13" descr="Pencil Eraser Rubber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7150" y="2774711"/>
            <a:ext cx="288000" cy="394971"/>
          </a:xfrm>
          <a:prstGeom prst="rect">
            <a:avLst/>
          </a:prstGeom>
        </p:spPr>
      </p:pic>
      <p:sp>
        <p:nvSpPr>
          <p:cNvPr id="15" name="Title 1"/>
          <p:cNvSpPr txBox="1">
            <a:spLocks/>
          </p:cNvSpPr>
          <p:nvPr/>
        </p:nvSpPr>
        <p:spPr>
          <a:xfrm>
            <a:off x="801798" y="296423"/>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Tuesday </a:t>
            </a:r>
            <a:r>
              <a:rPr lang="en-GB" u="sng" dirty="0">
                <a:latin typeface="Arial" panose="020B0604020202020204" pitchFamily="34" charset="0"/>
                <a:cs typeface="Arial" panose="020B0604020202020204" pitchFamily="34" charset="0"/>
              </a:rPr>
              <a:t>5</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2020                   05.05.20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make equal groups.</a:t>
            </a:r>
            <a:endParaRPr lang="en-GB"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203464" y="2971594"/>
            <a:ext cx="6267567" cy="1275092"/>
          </a:xfrm>
          <a:prstGeom prst="rect">
            <a:avLst/>
          </a:prstGeom>
        </p:spPr>
      </p:pic>
      <p:pic>
        <p:nvPicPr>
          <p:cNvPr id="10" name="Picture 9" descr="Free vector graphic: Cloud, Thought, Weather - Free Imag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794" y="2820155"/>
            <a:ext cx="679938" cy="454708"/>
          </a:xfrm>
          <a:prstGeom prst="rect">
            <a:avLst/>
          </a:prstGeom>
        </p:spPr>
      </p:pic>
      <p:pic>
        <p:nvPicPr>
          <p:cNvPr id="3" name="Picture 2"/>
          <p:cNvPicPr>
            <a:picLocks noChangeAspect="1"/>
          </p:cNvPicPr>
          <p:nvPr/>
        </p:nvPicPr>
        <p:blipFill>
          <a:blip r:embed="rId6"/>
          <a:stretch>
            <a:fillRect/>
          </a:stretch>
        </p:blipFill>
        <p:spPr>
          <a:xfrm>
            <a:off x="5125916" y="4246686"/>
            <a:ext cx="6345116" cy="1186960"/>
          </a:xfrm>
          <a:prstGeom prst="rect">
            <a:avLst/>
          </a:prstGeom>
        </p:spPr>
      </p:pic>
      <p:pic>
        <p:nvPicPr>
          <p:cNvPr id="11" name="Picture 10" descr="Yellow Crescent Half Moon Vector Clipart image - Fre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7398" y="4444774"/>
            <a:ext cx="466812" cy="493981"/>
          </a:xfrm>
          <a:prstGeom prst="rect">
            <a:avLst/>
          </a:prstGeom>
        </p:spPr>
      </p:pic>
      <p:pic>
        <p:nvPicPr>
          <p:cNvPr id="5" name="Picture 4"/>
          <p:cNvPicPr>
            <a:picLocks noChangeAspect="1"/>
          </p:cNvPicPr>
          <p:nvPr/>
        </p:nvPicPr>
        <p:blipFill>
          <a:blip r:embed="rId8"/>
          <a:stretch>
            <a:fillRect/>
          </a:stretch>
        </p:blipFill>
        <p:spPr>
          <a:xfrm>
            <a:off x="5308722" y="5435824"/>
            <a:ext cx="6162309" cy="1600200"/>
          </a:xfrm>
          <a:prstGeom prst="rect">
            <a:avLst/>
          </a:prstGeom>
        </p:spPr>
      </p:pic>
      <p:pic>
        <p:nvPicPr>
          <p:cNvPr id="12" name="Picture 11" descr="Clipart - Cartoon Gold Sta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17398" y="5719927"/>
            <a:ext cx="522387" cy="456666"/>
          </a:xfrm>
          <a:prstGeom prst="rect">
            <a:avLst/>
          </a:prstGeom>
        </p:spPr>
      </p:pic>
    </p:spTree>
    <p:extLst>
      <p:ext uri="{BB962C8B-B14F-4D97-AF65-F5344CB8AC3E}">
        <p14:creationId xmlns:p14="http://schemas.microsoft.com/office/powerpoint/2010/main" val="282000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825625"/>
            <a:ext cx="10515600" cy="4351338"/>
          </a:xfrm>
        </p:spPr>
        <p:txBody>
          <a:bodyPr>
            <a:normAutofit/>
          </a:bodyPr>
          <a:lstStyle/>
          <a:p>
            <a:pPr marL="0" indent="0" algn="ctr">
              <a:buNone/>
            </a:pPr>
            <a:r>
              <a:rPr lang="en-GB" sz="4800" dirty="0" smtClean="0">
                <a:latin typeface="Arial" panose="020B0604020202020204" pitchFamily="34" charset="0"/>
                <a:cs typeface="Arial" panose="020B0604020202020204" pitchFamily="34" charset="0"/>
              </a:rPr>
              <a:t>Plenary:</a:t>
            </a:r>
          </a:p>
          <a:p>
            <a:pPr marL="0" indent="0" algn="ctr">
              <a:buNone/>
            </a:pPr>
            <a:endParaRPr lang="en-GB" sz="4800" dirty="0">
              <a:latin typeface="Arial" panose="020B0604020202020204" pitchFamily="34" charset="0"/>
              <a:cs typeface="Arial" panose="020B0604020202020204" pitchFamily="34" charset="0"/>
            </a:endParaRPr>
          </a:p>
        </p:txBody>
      </p:sp>
      <p:sp>
        <p:nvSpPr>
          <p:cNvPr id="7" name="Title 1"/>
          <p:cNvSpPr txBox="1">
            <a:spLocks/>
          </p:cNvSpPr>
          <p:nvPr/>
        </p:nvSpPr>
        <p:spPr>
          <a:xfrm>
            <a:off x="801798" y="296423"/>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Tuesday </a:t>
            </a:r>
            <a:r>
              <a:rPr lang="en-GB" u="sng" dirty="0">
                <a:latin typeface="Arial" panose="020B0604020202020204" pitchFamily="34" charset="0"/>
                <a:cs typeface="Arial" panose="020B0604020202020204" pitchFamily="34" charset="0"/>
              </a:rPr>
              <a:t>5</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 </a:t>
            </a:r>
            <a:r>
              <a:rPr lang="en-GB" u="sng" dirty="0" smtClean="0">
                <a:latin typeface="Arial" panose="020B0604020202020204" pitchFamily="34" charset="0"/>
                <a:cs typeface="Arial" panose="020B0604020202020204" pitchFamily="34" charset="0"/>
              </a:rPr>
              <a:t>2020                   05.05.20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make equal groups.</a:t>
            </a:r>
            <a:endParaRPr lang="en-GB"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628901" y="2488589"/>
            <a:ext cx="7174523" cy="4219575"/>
          </a:xfrm>
          <a:prstGeom prst="rect">
            <a:avLst/>
          </a:prstGeom>
        </p:spPr>
      </p:pic>
    </p:spTree>
    <p:extLst>
      <p:ext uri="{BB962C8B-B14F-4D97-AF65-F5344CB8AC3E}">
        <p14:creationId xmlns:p14="http://schemas.microsoft.com/office/powerpoint/2010/main" val="389977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smtClean="0">
                <a:latin typeface="Arial" panose="020B0604020202020204" pitchFamily="34" charset="0"/>
                <a:cs typeface="Arial" panose="020B0604020202020204" pitchFamily="34" charset="0"/>
              </a:rPr>
              <a:t>Wednesday </a:t>
            </a:r>
            <a:r>
              <a:rPr lang="en-GB" u="sng" dirty="0">
                <a:latin typeface="Arial" panose="020B0604020202020204" pitchFamily="34" charset="0"/>
                <a:cs typeface="Arial" panose="020B0604020202020204" pitchFamily="34" charset="0"/>
              </a:rPr>
              <a:t>6</a:t>
            </a:r>
            <a:r>
              <a:rPr lang="en-GB" u="sng" baseline="30000" dirty="0" smtClean="0">
                <a:latin typeface="Arial" panose="020B0604020202020204" pitchFamily="34" charset="0"/>
                <a:cs typeface="Arial" panose="020B0604020202020204" pitchFamily="34" charset="0"/>
              </a:rPr>
              <a:t>th</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May</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2020                   06.05.20</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FF0000"/>
                </a:solidFill>
                <a:latin typeface="Arial" panose="020B0604020202020204" pitchFamily="34" charset="0"/>
                <a:cs typeface="Arial" panose="020B0604020202020204" pitchFamily="34" charset="0"/>
              </a:rPr>
              <a:t>Key Skill: I can add equal groups.</a:t>
            </a:r>
            <a:endParaRPr lang="en-GB" dirty="0">
              <a:solidFill>
                <a:srgbClr val="FF0000"/>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944238" y="1819172"/>
            <a:ext cx="11048469" cy="1794465"/>
          </a:xfrm>
        </p:spPr>
        <p:txBody>
          <a:bodyPr>
            <a:normAutofit fontScale="92500" lnSpcReduction="10000"/>
          </a:bodyPr>
          <a:lstStyle/>
          <a:p>
            <a:pPr marL="0" indent="0">
              <a:buNone/>
            </a:pPr>
            <a:r>
              <a:rPr lang="en-GB" dirty="0" smtClean="0">
                <a:latin typeface="Arial" panose="020B0604020202020204" pitchFamily="34" charset="0"/>
                <a:cs typeface="Arial" panose="020B0604020202020204" pitchFamily="34" charset="0"/>
              </a:rPr>
              <a:t>Starter:</a:t>
            </a:r>
          </a:p>
          <a:p>
            <a:pPr marL="0" indent="0">
              <a:buNone/>
            </a:pPr>
            <a:r>
              <a:rPr lang="en-GB" dirty="0" smtClean="0">
                <a:latin typeface="Arial" panose="020B0604020202020204" pitchFamily="34" charset="0"/>
                <a:cs typeface="Arial" panose="020B0604020202020204" pitchFamily="34" charset="0"/>
              </a:rPr>
              <a:t>With a grown up, complete the following sentence: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There are  _______ equa</a:t>
            </a:r>
            <a:r>
              <a:rPr lang="en-GB" dirty="0" smtClean="0">
                <a:latin typeface="Arial" panose="020B0604020202020204" pitchFamily="34" charset="0"/>
                <a:cs typeface="Arial" panose="020B0604020202020204" pitchFamily="34" charset="0"/>
              </a:rPr>
              <a:t>l groups of _______.</a:t>
            </a:r>
          </a:p>
          <a:p>
            <a:pPr marL="0" indent="0">
              <a:buNone/>
            </a:pPr>
            <a:endParaRPr lang="en-GB" b="1"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p:txBody>
      </p:sp>
      <p:sp>
        <p:nvSpPr>
          <p:cNvPr id="3" name="Explosion 2 2"/>
          <p:cNvSpPr/>
          <p:nvPr/>
        </p:nvSpPr>
        <p:spPr>
          <a:xfrm rot="323842">
            <a:off x="304708" y="3404716"/>
            <a:ext cx="8219264" cy="3459759"/>
          </a:xfrm>
          <a:prstGeom prst="irregularSeal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1738211" y="4395931"/>
            <a:ext cx="4378569" cy="1477328"/>
          </a:xfrm>
          <a:prstGeom prst="rect">
            <a:avLst/>
          </a:prstGeom>
          <a:noFill/>
        </p:spPr>
        <p:txBody>
          <a:bodyPr wrap="square" rtlCol="0">
            <a:spAutoFit/>
          </a:bodyPr>
          <a:lstStyle/>
          <a:p>
            <a:pPr algn="ctr"/>
            <a:r>
              <a:rPr lang="en-GB" b="1" dirty="0" smtClean="0"/>
              <a:t>Teaching Point:</a:t>
            </a:r>
          </a:p>
          <a:p>
            <a:pPr algn="ctr"/>
            <a:r>
              <a:rPr lang="en-GB" b="1" dirty="0" smtClean="0"/>
              <a:t>When making equal groups you can record them as </a:t>
            </a:r>
            <a:r>
              <a:rPr lang="en-GB" b="1" i="1" u="sng" dirty="0" smtClean="0">
                <a:solidFill>
                  <a:srgbClr val="FF0000"/>
                </a:solidFill>
              </a:rPr>
              <a:t>repeated addition</a:t>
            </a:r>
            <a:r>
              <a:rPr lang="en-GB" b="1" dirty="0" smtClean="0"/>
              <a:t>. So for the picture above, you could write it as </a:t>
            </a:r>
            <a:r>
              <a:rPr lang="en-GB" b="1" i="1" u="sng" dirty="0" smtClean="0">
                <a:solidFill>
                  <a:srgbClr val="FF0000"/>
                </a:solidFill>
              </a:rPr>
              <a:t>10+10+10+10</a:t>
            </a:r>
            <a:r>
              <a:rPr lang="en-GB" b="1" dirty="0" smtClean="0"/>
              <a:t>. They mean the same thing </a:t>
            </a:r>
            <a:r>
              <a:rPr lang="en-GB" b="1" dirty="0" smtClean="0">
                <a:sym typeface="Wingdings" panose="05000000000000000000" pitchFamily="2" charset="2"/>
              </a:rPr>
              <a:t> </a:t>
            </a:r>
            <a:endParaRPr lang="en-GB" b="1" dirty="0"/>
          </a:p>
        </p:txBody>
      </p:sp>
      <p:pic>
        <p:nvPicPr>
          <p:cNvPr id="6" name="Picture 5"/>
          <p:cNvPicPr>
            <a:picLocks noChangeAspect="1"/>
          </p:cNvPicPr>
          <p:nvPr/>
        </p:nvPicPr>
        <p:blipFill>
          <a:blip r:embed="rId2"/>
          <a:stretch>
            <a:fillRect/>
          </a:stretch>
        </p:blipFill>
        <p:spPr>
          <a:xfrm>
            <a:off x="9210706" y="1536037"/>
            <a:ext cx="2295494" cy="4553964"/>
          </a:xfrm>
          <a:prstGeom prst="rect">
            <a:avLst/>
          </a:prstGeom>
        </p:spPr>
      </p:pic>
    </p:spTree>
    <p:extLst>
      <p:ext uri="{BB962C8B-B14F-4D97-AF65-F5344CB8AC3E}">
        <p14:creationId xmlns:p14="http://schemas.microsoft.com/office/powerpoint/2010/main" val="3011420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4525</TotalTime>
  <Words>1106</Words>
  <Application>Microsoft Office PowerPoint</Application>
  <PresentationFormat>Widescreen</PresentationFormat>
  <Paragraphs>166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NTPreCursive</vt:lpstr>
      <vt:lpstr>Wingdings</vt:lpstr>
      <vt:lpstr>Office Theme</vt:lpstr>
      <vt:lpstr>Year One Maths</vt:lpstr>
      <vt:lpstr>PowerPoint Presentation</vt:lpstr>
      <vt:lpstr>Monday 4th May 2020                   04.05.20 Key Skill: I can count in 10’s</vt:lpstr>
      <vt:lpstr>Monday 4th May 2020                   04.05.20 Key Skill: I can count in 10’s</vt:lpstr>
      <vt:lpstr>Monday 4th May 2020                   04.05.20 Key Skill: I can count in 10’s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One Maths</dc:title>
  <dc:creator>Katie Masterson</dc:creator>
  <cp:lastModifiedBy>Katie Masterson</cp:lastModifiedBy>
  <cp:revision>35</cp:revision>
  <dcterms:created xsi:type="dcterms:W3CDTF">2020-04-02T10:43:50Z</dcterms:created>
  <dcterms:modified xsi:type="dcterms:W3CDTF">2020-04-06T11:30:43Z</dcterms:modified>
</cp:coreProperties>
</file>